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4"/>
    <p:sldMasterId id="2147483862" r:id="rId5"/>
  </p:sldMasterIdLst>
  <p:notesMasterIdLst>
    <p:notesMasterId r:id="rId44"/>
  </p:notesMasterIdLst>
  <p:handoutMasterIdLst>
    <p:handoutMasterId r:id="rId45"/>
  </p:handoutMasterIdLst>
  <p:sldIdLst>
    <p:sldId id="354" r:id="rId6"/>
    <p:sldId id="359" r:id="rId7"/>
    <p:sldId id="401" r:id="rId8"/>
    <p:sldId id="289" r:id="rId9"/>
    <p:sldId id="688" r:id="rId10"/>
    <p:sldId id="293" r:id="rId11"/>
    <p:sldId id="298" r:id="rId12"/>
    <p:sldId id="334" r:id="rId13"/>
    <p:sldId id="294" r:id="rId14"/>
    <p:sldId id="295" r:id="rId15"/>
    <p:sldId id="296" r:id="rId16"/>
    <p:sldId id="377" r:id="rId17"/>
    <p:sldId id="378" r:id="rId18"/>
    <p:sldId id="406" r:id="rId19"/>
    <p:sldId id="744" r:id="rId20"/>
    <p:sldId id="407" r:id="rId21"/>
    <p:sldId id="383" r:id="rId22"/>
    <p:sldId id="395" r:id="rId23"/>
    <p:sldId id="386" r:id="rId24"/>
    <p:sldId id="388" r:id="rId25"/>
    <p:sldId id="742" r:id="rId26"/>
    <p:sldId id="659" r:id="rId27"/>
    <p:sldId id="652" r:id="rId28"/>
    <p:sldId id="660" r:id="rId29"/>
    <p:sldId id="746" r:id="rId30"/>
    <p:sldId id="717" r:id="rId31"/>
    <p:sldId id="730" r:id="rId32"/>
    <p:sldId id="679" r:id="rId33"/>
    <p:sldId id="747" r:id="rId34"/>
    <p:sldId id="748" r:id="rId35"/>
    <p:sldId id="740" r:id="rId36"/>
    <p:sldId id="754" r:id="rId37"/>
    <p:sldId id="749" r:id="rId38"/>
    <p:sldId id="755" r:id="rId39"/>
    <p:sldId id="275" r:id="rId40"/>
    <p:sldId id="373" r:id="rId41"/>
    <p:sldId id="367" r:id="rId42"/>
    <p:sldId id="745" r:id="rId43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B9B8"/>
    <a:srgbClr val="C3D69B"/>
    <a:srgbClr val="F9F9F9"/>
    <a:srgbClr val="FF0000"/>
    <a:srgbClr val="00B050"/>
    <a:srgbClr val="C6E0B4"/>
    <a:srgbClr val="BDD7EE"/>
    <a:srgbClr val="CC0000"/>
    <a:srgbClr val="FFFFFF"/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46C61C-0978-4C34-9B20-04E49E62CAF2}" v="4" dt="2024-06-24T14:39:04.5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18" autoAdjust="0"/>
    <p:restoredTop sz="97430" autoAdjust="0"/>
  </p:normalViewPr>
  <p:slideViewPr>
    <p:cSldViewPr snapToObjects="1">
      <p:cViewPr varScale="1">
        <p:scale>
          <a:sx n="94" d="100"/>
          <a:sy n="94" d="100"/>
        </p:scale>
        <p:origin x="758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123" d="100"/>
          <a:sy n="123" d="100"/>
        </p:scale>
        <p:origin x="-3968" y="-12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28D622-FCB7-4901-BC14-11D8A27907E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1400D6-25CC-4D50-864F-219CB43D81D1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MMPB-11 screens all selects to confirm completion of </a:t>
          </a:r>
          <a:r>
            <a:rPr lang="en-US" sz="1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MarineNet</a:t>
          </a:r>
          <a:r>
            <a: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&amp; resident/seminar course or SDA waiver</a:t>
          </a:r>
        </a:p>
      </dgm:t>
    </dgm:pt>
    <dgm:pt modelId="{8244B14F-AAD5-4CEB-81C1-DB4D584E0E10}" type="parTrans" cxnId="{D11DE1DE-2A0B-4E26-AC28-2DC9A78B9BBE}">
      <dgm:prSet/>
      <dgm:spPr/>
      <dgm:t>
        <a:bodyPr/>
        <a:lstStyle/>
        <a:p>
          <a:endParaRPr lang="en-US" sz="1000">
            <a:latin typeface="+mj-lt"/>
            <a:cs typeface="Times New Roman" panose="02020603050405020304" pitchFamily="18" charset="0"/>
          </a:endParaRPr>
        </a:p>
      </dgm:t>
    </dgm:pt>
    <dgm:pt modelId="{E30D3DAC-D8F9-4D37-82B2-D0529A81F334}" type="sibTrans" cxnId="{D11DE1DE-2A0B-4E26-AC28-2DC9A78B9BBE}">
      <dgm:prSet/>
      <dgm:spPr/>
      <dgm:t>
        <a:bodyPr/>
        <a:lstStyle/>
        <a:p>
          <a:endParaRPr lang="en-US" sz="1000">
            <a:latin typeface="+mj-lt"/>
            <a:cs typeface="Times New Roman" panose="02020603050405020304" pitchFamily="18" charset="0"/>
          </a:endParaRPr>
        </a:p>
      </dgm:t>
    </dgm:pt>
    <dgm:pt modelId="{B9A5CFF4-4EB0-49C2-9EF0-2FA8483190FD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Only </a:t>
          </a:r>
          <a:r>
            <a:rPr lang="en-US" sz="1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MarineNet</a:t>
          </a:r>
          <a:r>
            <a: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completed and no SDA waiver</a:t>
          </a:r>
        </a:p>
      </dgm:t>
    </dgm:pt>
    <dgm:pt modelId="{F4A4052A-D753-46D1-A22E-0A2744C30FF3}" type="parTrans" cxnId="{D88157D9-EBF0-4F1C-94B6-B6BA82590A5E}">
      <dgm:prSet custT="1"/>
      <dgm:spPr>
        <a:ln>
          <a:solidFill>
            <a:schemeClr val="tx2"/>
          </a:solidFill>
        </a:ln>
      </dgm:spPr>
      <dgm:t>
        <a:bodyPr/>
        <a:lstStyle/>
        <a:p>
          <a:endParaRPr lang="en-US" sz="1000">
            <a:latin typeface="+mj-lt"/>
            <a:cs typeface="Times New Roman" panose="02020603050405020304" pitchFamily="18" charset="0"/>
          </a:endParaRPr>
        </a:p>
      </dgm:t>
    </dgm:pt>
    <dgm:pt modelId="{F686E3A3-823E-4E64-93E1-CF1B155B47A0}" type="sibTrans" cxnId="{D88157D9-EBF0-4F1C-94B6-B6BA82590A5E}">
      <dgm:prSet/>
      <dgm:spPr/>
      <dgm:t>
        <a:bodyPr/>
        <a:lstStyle/>
        <a:p>
          <a:endParaRPr lang="en-US" sz="1000">
            <a:latin typeface="+mj-lt"/>
            <a:cs typeface="Times New Roman" panose="02020603050405020304" pitchFamily="18" charset="0"/>
          </a:endParaRPr>
        </a:p>
      </dgm:t>
    </dgm:pt>
    <dgm:pt modelId="{45553A33-CEE0-4FF2-9A90-964398B46C1A}">
      <dgm:prSet phldrT="[Text]" custT="1"/>
      <dgm:spPr>
        <a:solidFill>
          <a:srgbClr val="99FF99"/>
        </a:solidFill>
      </dgm:spPr>
      <dgm:t>
        <a:bodyPr/>
        <a:lstStyle/>
        <a:p>
          <a:r>
            <a: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Meets </a:t>
          </a:r>
          <a:r>
            <a:rPr lang="en-US" sz="1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PME</a:t>
          </a:r>
          <a:r>
            <a: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or SDA waiver requirements</a:t>
          </a:r>
        </a:p>
      </dgm:t>
    </dgm:pt>
    <dgm:pt modelId="{F517CDBA-72C3-403E-8C6C-D9601A548B97}" type="parTrans" cxnId="{04D035CF-E671-4088-849C-F50D02BBC5A1}">
      <dgm:prSet custT="1"/>
      <dgm:spPr>
        <a:ln>
          <a:solidFill>
            <a:schemeClr val="tx2"/>
          </a:solidFill>
        </a:ln>
      </dgm:spPr>
      <dgm:t>
        <a:bodyPr/>
        <a:lstStyle/>
        <a:p>
          <a:endParaRPr lang="en-US" sz="1000">
            <a:latin typeface="+mj-lt"/>
            <a:cs typeface="Times New Roman" panose="02020603050405020304" pitchFamily="18" charset="0"/>
          </a:endParaRPr>
        </a:p>
      </dgm:t>
    </dgm:pt>
    <dgm:pt modelId="{2E060E56-8EDB-49FC-B594-EC7100228811}" type="sibTrans" cxnId="{04D035CF-E671-4088-849C-F50D02BBC5A1}">
      <dgm:prSet/>
      <dgm:spPr/>
      <dgm:t>
        <a:bodyPr/>
        <a:lstStyle/>
        <a:p>
          <a:endParaRPr lang="en-US" sz="1000">
            <a:latin typeface="+mj-lt"/>
            <a:cs typeface="Times New Roman" panose="02020603050405020304" pitchFamily="18" charset="0"/>
          </a:endParaRPr>
        </a:p>
      </dgm:t>
    </dgm:pt>
    <dgm:pt modelId="{C938507A-2A9E-4D80-A2A5-5F5CFF341DD9}">
      <dgm:prSet phldrT="[Text]" custT="1"/>
      <dgm:spPr>
        <a:solidFill>
          <a:srgbClr val="99FF99"/>
        </a:solidFill>
      </dgm:spPr>
      <dgm:t>
        <a:bodyPr/>
        <a:lstStyle/>
        <a:p>
          <a:r>
            <a: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 UD promotion restriction</a:t>
          </a:r>
        </a:p>
      </dgm:t>
    </dgm:pt>
    <dgm:pt modelId="{D9473F9E-810F-404D-8FBD-95D2B41432AE}" type="parTrans" cxnId="{C3E8ABF0-BA82-4AD8-AAB4-4B3CE899DA6E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6FDB9F10-7474-49AB-AB40-E954DCDC3849}" type="sibTrans" cxnId="{C3E8ABF0-BA82-4AD8-AAB4-4B3CE899DA6E}">
      <dgm:prSet/>
      <dgm:spPr/>
      <dgm:t>
        <a:bodyPr/>
        <a:lstStyle/>
        <a:p>
          <a:endParaRPr lang="en-US"/>
        </a:p>
      </dgm:t>
    </dgm:pt>
    <dgm:pt modelId="{32BD0DFB-5468-4E3C-91B9-6C4EC911A479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 </a:t>
          </a:r>
          <a:r>
            <a:rPr lang="en-US" sz="1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</a:t>
          </a:r>
          <a:r>
            <a: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UD promotion restriction by MMPB-11</a:t>
          </a:r>
        </a:p>
      </dgm:t>
    </dgm:pt>
    <dgm:pt modelId="{D98D2949-2D8B-42A1-829F-795614D104DC}" type="parTrans" cxnId="{55DFE32D-F8F3-4529-BFE3-408F5D3E0D6A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737A8069-FC1F-455F-AA90-68DBD746B999}" type="sibTrans" cxnId="{55DFE32D-F8F3-4529-BFE3-408F5D3E0D6A}">
      <dgm:prSet/>
      <dgm:spPr/>
      <dgm:t>
        <a:bodyPr/>
        <a:lstStyle/>
        <a:p>
          <a:endParaRPr lang="en-US"/>
        </a:p>
      </dgm:t>
    </dgm:pt>
    <dgm:pt modelId="{663DB1E3-A70B-4A41-B3D8-E042DDC3D888}">
      <dgm:prSet phldrT="[Text]" custT="1"/>
      <dgm:spPr>
        <a:solidFill>
          <a:srgbClr val="99FF99"/>
        </a:solidFill>
      </dgm:spPr>
      <dgm:t>
        <a:bodyPr/>
        <a:lstStyle/>
        <a:p>
          <a:r>
            <a: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Promoted based on selection #</a:t>
          </a:r>
        </a:p>
      </dgm:t>
    </dgm:pt>
    <dgm:pt modelId="{EEFE8E92-87CF-407C-A092-E1127113F2C9}" type="parTrans" cxnId="{89AEF1B9-937A-419F-BC6F-476AC66364E9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B66DC9B6-7E7D-42E6-BDDE-9BC97CB6797C}" type="sibTrans" cxnId="{89AEF1B9-937A-419F-BC6F-476AC66364E9}">
      <dgm:prSet/>
      <dgm:spPr/>
      <dgm:t>
        <a:bodyPr/>
        <a:lstStyle/>
        <a:p>
          <a:endParaRPr lang="en-US"/>
        </a:p>
      </dgm:t>
    </dgm:pt>
    <dgm:pt modelId="{FF065F90-171F-4395-A051-8C847233AE10}">
      <dgm:prSet phldrT="[Text]" custT="1"/>
      <dgm:spPr>
        <a:solidFill>
          <a:srgbClr val="99FF99"/>
        </a:solidFill>
      </dgm:spPr>
      <dgm:t>
        <a:bodyPr/>
        <a:lstStyle/>
        <a:p>
          <a:r>
            <a: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Completes either resident or seminar within 365 days</a:t>
          </a:r>
        </a:p>
      </dgm:t>
    </dgm:pt>
    <dgm:pt modelId="{F167F5DE-897F-4996-A39B-A5FF4DF7276B}" type="parTrans" cxnId="{50318D89-3D88-48A3-BF26-762E1E6F5F3C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BE771C6C-452E-4548-87D5-C3277FA4212E}" type="sibTrans" cxnId="{50318D89-3D88-48A3-BF26-762E1E6F5F3C}">
      <dgm:prSet/>
      <dgm:spPr/>
      <dgm:t>
        <a:bodyPr/>
        <a:lstStyle/>
        <a:p>
          <a:endParaRPr lang="en-US"/>
        </a:p>
      </dgm:t>
    </dgm:pt>
    <dgm:pt modelId="{18CD8750-F74D-49A4-A23B-01ED9691D777}">
      <dgm:prSet phldrT="[Text]" custT="1"/>
      <dgm:spPr>
        <a:solidFill>
          <a:srgbClr val="99FF99"/>
        </a:solidFill>
      </dgm:spPr>
      <dgm:t>
        <a:bodyPr/>
        <a:lstStyle/>
        <a:p>
          <a:r>
            <a: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Selection number not reached </a:t>
          </a:r>
        </a:p>
      </dgm:t>
    </dgm:pt>
    <dgm:pt modelId="{2D38B733-9168-46B5-9122-6552F310E7A7}" type="parTrans" cxnId="{867EA15E-CF2C-4232-8ABE-58FAD9C952CF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F87DFB1A-8874-4378-8AD7-047D4DED4356}" type="sibTrans" cxnId="{867EA15E-CF2C-4232-8ABE-58FAD9C952CF}">
      <dgm:prSet/>
      <dgm:spPr/>
      <dgm:t>
        <a:bodyPr/>
        <a:lstStyle/>
        <a:p>
          <a:endParaRPr lang="en-US"/>
        </a:p>
      </dgm:t>
    </dgm:pt>
    <dgm:pt modelId="{822B1584-D15B-492B-94CF-42BBBF2F6419}">
      <dgm:prSet phldrT="[Text]" custT="1"/>
      <dgm:spPr>
        <a:solidFill>
          <a:srgbClr val="99FF99"/>
        </a:solidFill>
      </dgm:spPr>
      <dgm:t>
        <a:bodyPr/>
        <a:lstStyle/>
        <a:p>
          <a:r>
            <a: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Selection number passed</a:t>
          </a:r>
        </a:p>
      </dgm:t>
    </dgm:pt>
    <dgm:pt modelId="{60FD2110-B60E-4510-BAD6-D990C07EE46D}" type="parTrans" cxnId="{191ED162-35A5-4F43-8B72-B7230FF7B4D2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4FD95FCE-B4EB-424E-B344-8D7BBFEE24F8}" type="sibTrans" cxnId="{191ED162-35A5-4F43-8B72-B7230FF7B4D2}">
      <dgm:prSet/>
      <dgm:spPr/>
      <dgm:t>
        <a:bodyPr/>
        <a:lstStyle/>
        <a:p>
          <a:endParaRPr lang="en-US"/>
        </a:p>
      </dgm:t>
    </dgm:pt>
    <dgm:pt modelId="{B28A3C05-0702-4693-9A47-88DD04AC8A36}">
      <dgm:prSet phldrT="[Text]" custT="1"/>
      <dgm:spPr>
        <a:solidFill>
          <a:srgbClr val="99FF99"/>
        </a:solidFill>
      </dgm:spPr>
      <dgm:t>
        <a:bodyPr/>
        <a:lstStyle/>
        <a:p>
          <a:r>
            <a: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Promoted based on selection #</a:t>
          </a:r>
        </a:p>
      </dgm:t>
    </dgm:pt>
    <dgm:pt modelId="{5F1D03FB-20DF-42C3-A531-3860B35442B2}" type="parTrans" cxnId="{81E6CE7A-FF00-432D-BC54-CD9816107A67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6F0ADE3E-40E8-44FC-BF2F-C33D0F8597D9}" type="sibTrans" cxnId="{81E6CE7A-FF00-432D-BC54-CD9816107A67}">
      <dgm:prSet/>
      <dgm:spPr/>
      <dgm:t>
        <a:bodyPr/>
        <a:lstStyle/>
        <a:p>
          <a:endParaRPr lang="en-US"/>
        </a:p>
      </dgm:t>
    </dgm:pt>
    <dgm:pt modelId="{F709C19D-F7C6-4A9C-AEBE-7731CA86C301}">
      <dgm:prSet phldrT="[Text]" custT="1"/>
      <dgm:spPr>
        <a:solidFill>
          <a:srgbClr val="99FF99"/>
        </a:solidFill>
      </dgm:spPr>
      <dgm:t>
        <a:bodyPr/>
        <a:lstStyle/>
        <a:p>
          <a:r>
            <a: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Promote 1st month following </a:t>
          </a:r>
          <a:r>
            <a:rPr lang="en-US" sz="1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PME</a:t>
          </a:r>
          <a:r>
            <a: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completion</a:t>
          </a:r>
        </a:p>
      </dgm:t>
    </dgm:pt>
    <dgm:pt modelId="{E0F951C0-57F1-49C7-A0F6-5A3A9FBEB562}" type="parTrans" cxnId="{8FF5FA53-9EC5-4A53-A70B-DD88646F38C8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CF0D3665-E542-4916-A693-607547A71105}" type="sibTrans" cxnId="{8FF5FA53-9EC5-4A53-A70B-DD88646F38C8}">
      <dgm:prSet/>
      <dgm:spPr/>
      <dgm:t>
        <a:bodyPr/>
        <a:lstStyle/>
        <a:p>
          <a:endParaRPr lang="en-US"/>
        </a:p>
      </dgm:t>
    </dgm:pt>
    <dgm:pt modelId="{E97DF3EC-3E84-4887-B0F2-4D28F7051FC7}" type="pres">
      <dgm:prSet presAssocID="{7028D622-FCB7-4901-BC14-11D8A27907E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EE17EC4-11CF-4341-97C6-C7E015D53EF2}" type="pres">
      <dgm:prSet presAssocID="{A51400D6-25CC-4D50-864F-219CB43D81D1}" presName="root1" presStyleCnt="0"/>
      <dgm:spPr/>
    </dgm:pt>
    <dgm:pt modelId="{0226B448-23DD-4F5F-842B-0F0F75F7E44F}" type="pres">
      <dgm:prSet presAssocID="{A51400D6-25CC-4D50-864F-219CB43D81D1}" presName="LevelOneTextNode" presStyleLbl="node0" presStyleIdx="0" presStyleCnt="1" custScaleX="133788" custScaleY="165725">
        <dgm:presLayoutVars>
          <dgm:chPref val="3"/>
        </dgm:presLayoutVars>
      </dgm:prSet>
      <dgm:spPr/>
    </dgm:pt>
    <dgm:pt modelId="{67161303-6122-4B76-8DCB-ED98A270A801}" type="pres">
      <dgm:prSet presAssocID="{A51400D6-25CC-4D50-864F-219CB43D81D1}" presName="level2hierChild" presStyleCnt="0"/>
      <dgm:spPr/>
    </dgm:pt>
    <dgm:pt modelId="{D29DD6F9-B0A1-4AE1-9BF6-128E6A844A53}" type="pres">
      <dgm:prSet presAssocID="{F517CDBA-72C3-403E-8C6C-D9601A548B97}" presName="conn2-1" presStyleLbl="parChTrans1D2" presStyleIdx="0" presStyleCnt="2"/>
      <dgm:spPr/>
    </dgm:pt>
    <dgm:pt modelId="{161932FC-8B52-4661-8AB8-F3F61275EED5}" type="pres">
      <dgm:prSet presAssocID="{F517CDBA-72C3-403E-8C6C-D9601A548B97}" presName="connTx" presStyleLbl="parChTrans1D2" presStyleIdx="0" presStyleCnt="2"/>
      <dgm:spPr/>
    </dgm:pt>
    <dgm:pt modelId="{94286AC5-E702-4948-A5D7-FC07997A4F9F}" type="pres">
      <dgm:prSet presAssocID="{45553A33-CEE0-4FF2-9A90-964398B46C1A}" presName="root2" presStyleCnt="0"/>
      <dgm:spPr/>
    </dgm:pt>
    <dgm:pt modelId="{F36033B9-36A7-4496-B054-A9DC03355F01}" type="pres">
      <dgm:prSet presAssocID="{45553A33-CEE0-4FF2-9A90-964398B46C1A}" presName="LevelTwoTextNode" presStyleLbl="node2" presStyleIdx="0" presStyleCnt="2">
        <dgm:presLayoutVars>
          <dgm:chPref val="3"/>
        </dgm:presLayoutVars>
      </dgm:prSet>
      <dgm:spPr/>
    </dgm:pt>
    <dgm:pt modelId="{E48944A9-5015-4AF3-BC11-3638B9ED55B4}" type="pres">
      <dgm:prSet presAssocID="{45553A33-CEE0-4FF2-9A90-964398B46C1A}" presName="level3hierChild" presStyleCnt="0"/>
      <dgm:spPr/>
    </dgm:pt>
    <dgm:pt modelId="{E23C0E3E-BEB7-4499-AF5F-DD32BC6B783A}" type="pres">
      <dgm:prSet presAssocID="{D9473F9E-810F-404D-8FBD-95D2B41432AE}" presName="conn2-1" presStyleLbl="parChTrans1D3" presStyleIdx="0" presStyleCnt="2"/>
      <dgm:spPr/>
    </dgm:pt>
    <dgm:pt modelId="{D6576088-3EB3-431C-B1FD-62753E401A62}" type="pres">
      <dgm:prSet presAssocID="{D9473F9E-810F-404D-8FBD-95D2B41432AE}" presName="connTx" presStyleLbl="parChTrans1D3" presStyleIdx="0" presStyleCnt="2"/>
      <dgm:spPr/>
    </dgm:pt>
    <dgm:pt modelId="{74515946-B483-4C9C-82E8-255C00FAD93A}" type="pres">
      <dgm:prSet presAssocID="{C938507A-2A9E-4D80-A2A5-5F5CFF341DD9}" presName="root2" presStyleCnt="0"/>
      <dgm:spPr/>
    </dgm:pt>
    <dgm:pt modelId="{C53C41DF-17B5-48EA-8C14-7E20FC414B76}" type="pres">
      <dgm:prSet presAssocID="{C938507A-2A9E-4D80-A2A5-5F5CFF341DD9}" presName="LevelTwoTextNode" presStyleLbl="node3" presStyleIdx="0" presStyleCnt="2">
        <dgm:presLayoutVars>
          <dgm:chPref val="3"/>
        </dgm:presLayoutVars>
      </dgm:prSet>
      <dgm:spPr/>
    </dgm:pt>
    <dgm:pt modelId="{1D74FCA5-73DA-4FF3-9CCB-CDE2263E00A1}" type="pres">
      <dgm:prSet presAssocID="{C938507A-2A9E-4D80-A2A5-5F5CFF341DD9}" presName="level3hierChild" presStyleCnt="0"/>
      <dgm:spPr/>
    </dgm:pt>
    <dgm:pt modelId="{41E2E46D-0F7E-43E9-9D66-6E68DC687AC9}" type="pres">
      <dgm:prSet presAssocID="{EEFE8E92-87CF-407C-A092-E1127113F2C9}" presName="conn2-1" presStyleLbl="parChTrans1D4" presStyleIdx="0" presStyleCnt="6"/>
      <dgm:spPr/>
    </dgm:pt>
    <dgm:pt modelId="{42C610DF-ADC1-43CF-A583-BB872E667E40}" type="pres">
      <dgm:prSet presAssocID="{EEFE8E92-87CF-407C-A092-E1127113F2C9}" presName="connTx" presStyleLbl="parChTrans1D4" presStyleIdx="0" presStyleCnt="6"/>
      <dgm:spPr/>
    </dgm:pt>
    <dgm:pt modelId="{22423891-B23D-444D-9DCD-77CC797EDC80}" type="pres">
      <dgm:prSet presAssocID="{663DB1E3-A70B-4A41-B3D8-E042DDC3D888}" presName="root2" presStyleCnt="0"/>
      <dgm:spPr/>
    </dgm:pt>
    <dgm:pt modelId="{47F4E2FF-2D97-4621-A025-878395BD3917}" type="pres">
      <dgm:prSet presAssocID="{663DB1E3-A70B-4A41-B3D8-E042DDC3D888}" presName="LevelTwoTextNode" presStyleLbl="node4" presStyleIdx="0" presStyleCnt="6">
        <dgm:presLayoutVars>
          <dgm:chPref val="3"/>
        </dgm:presLayoutVars>
      </dgm:prSet>
      <dgm:spPr/>
    </dgm:pt>
    <dgm:pt modelId="{6327548C-2B7D-4215-B0A7-9196106EADF2}" type="pres">
      <dgm:prSet presAssocID="{663DB1E3-A70B-4A41-B3D8-E042DDC3D888}" presName="level3hierChild" presStyleCnt="0"/>
      <dgm:spPr/>
    </dgm:pt>
    <dgm:pt modelId="{363CF119-7A09-4638-BB7E-F998E42F0010}" type="pres">
      <dgm:prSet presAssocID="{F4A4052A-D753-46D1-A22E-0A2744C30FF3}" presName="conn2-1" presStyleLbl="parChTrans1D2" presStyleIdx="1" presStyleCnt="2"/>
      <dgm:spPr/>
    </dgm:pt>
    <dgm:pt modelId="{9AB7DDA9-D33C-4EE7-8EC4-712A971D436F}" type="pres">
      <dgm:prSet presAssocID="{F4A4052A-D753-46D1-A22E-0A2744C30FF3}" presName="connTx" presStyleLbl="parChTrans1D2" presStyleIdx="1" presStyleCnt="2"/>
      <dgm:spPr/>
    </dgm:pt>
    <dgm:pt modelId="{1757541F-C148-4D14-95F5-31BF57E0C5AC}" type="pres">
      <dgm:prSet presAssocID="{B9A5CFF4-4EB0-49C2-9EF0-2FA8483190FD}" presName="root2" presStyleCnt="0"/>
      <dgm:spPr/>
    </dgm:pt>
    <dgm:pt modelId="{F3DF7902-647D-4689-9A3B-1D0FF4CCF83E}" type="pres">
      <dgm:prSet presAssocID="{B9A5CFF4-4EB0-49C2-9EF0-2FA8483190FD}" presName="LevelTwoTextNode" presStyleLbl="node2" presStyleIdx="1" presStyleCnt="2">
        <dgm:presLayoutVars>
          <dgm:chPref val="3"/>
        </dgm:presLayoutVars>
      </dgm:prSet>
      <dgm:spPr/>
    </dgm:pt>
    <dgm:pt modelId="{347CF18B-0C1D-4274-9F6A-F87372C98E1B}" type="pres">
      <dgm:prSet presAssocID="{B9A5CFF4-4EB0-49C2-9EF0-2FA8483190FD}" presName="level3hierChild" presStyleCnt="0"/>
      <dgm:spPr/>
    </dgm:pt>
    <dgm:pt modelId="{1F051695-3A07-4430-BB29-19D30106E992}" type="pres">
      <dgm:prSet presAssocID="{D98D2949-2D8B-42A1-829F-795614D104DC}" presName="conn2-1" presStyleLbl="parChTrans1D3" presStyleIdx="1" presStyleCnt="2"/>
      <dgm:spPr/>
    </dgm:pt>
    <dgm:pt modelId="{F426438C-C76E-431B-9DD7-074E9FFFEAC3}" type="pres">
      <dgm:prSet presAssocID="{D98D2949-2D8B-42A1-829F-795614D104DC}" presName="connTx" presStyleLbl="parChTrans1D3" presStyleIdx="1" presStyleCnt="2"/>
      <dgm:spPr/>
    </dgm:pt>
    <dgm:pt modelId="{D88E9B39-7059-4241-BB12-3E2889E472FA}" type="pres">
      <dgm:prSet presAssocID="{32BD0DFB-5468-4E3C-91B9-6C4EC911A479}" presName="root2" presStyleCnt="0"/>
      <dgm:spPr/>
    </dgm:pt>
    <dgm:pt modelId="{8D751EC6-AD80-4463-B9EA-F55E3BAADB8F}" type="pres">
      <dgm:prSet presAssocID="{32BD0DFB-5468-4E3C-91B9-6C4EC911A479}" presName="LevelTwoTextNode" presStyleLbl="node3" presStyleIdx="1" presStyleCnt="2" custScaleY="128358">
        <dgm:presLayoutVars>
          <dgm:chPref val="3"/>
        </dgm:presLayoutVars>
      </dgm:prSet>
      <dgm:spPr/>
    </dgm:pt>
    <dgm:pt modelId="{EB72FA77-A9EF-462C-8C60-3A8A8772F962}" type="pres">
      <dgm:prSet presAssocID="{32BD0DFB-5468-4E3C-91B9-6C4EC911A479}" presName="level3hierChild" presStyleCnt="0"/>
      <dgm:spPr/>
    </dgm:pt>
    <dgm:pt modelId="{9B2AE85D-5FBA-4907-9942-496C5579BEB8}" type="pres">
      <dgm:prSet presAssocID="{F167F5DE-897F-4996-A39B-A5FF4DF7276B}" presName="conn2-1" presStyleLbl="parChTrans1D4" presStyleIdx="1" presStyleCnt="6"/>
      <dgm:spPr/>
    </dgm:pt>
    <dgm:pt modelId="{A2E37860-737D-456C-AD20-9D55CDB81799}" type="pres">
      <dgm:prSet presAssocID="{F167F5DE-897F-4996-A39B-A5FF4DF7276B}" presName="connTx" presStyleLbl="parChTrans1D4" presStyleIdx="1" presStyleCnt="6"/>
      <dgm:spPr/>
    </dgm:pt>
    <dgm:pt modelId="{FA48ECC1-27E6-4F19-A7AB-7779AA3AB577}" type="pres">
      <dgm:prSet presAssocID="{FF065F90-171F-4395-A051-8C847233AE10}" presName="root2" presStyleCnt="0"/>
      <dgm:spPr/>
    </dgm:pt>
    <dgm:pt modelId="{60881CD2-5544-495A-A63F-E5EACE803CB4}" type="pres">
      <dgm:prSet presAssocID="{FF065F90-171F-4395-A051-8C847233AE10}" presName="LevelTwoTextNode" presStyleLbl="node4" presStyleIdx="1" presStyleCnt="6" custScaleY="129492">
        <dgm:presLayoutVars>
          <dgm:chPref val="3"/>
        </dgm:presLayoutVars>
      </dgm:prSet>
      <dgm:spPr/>
    </dgm:pt>
    <dgm:pt modelId="{6A6EB25A-BDB1-4789-9C86-70EF53F22660}" type="pres">
      <dgm:prSet presAssocID="{FF065F90-171F-4395-A051-8C847233AE10}" presName="level3hierChild" presStyleCnt="0"/>
      <dgm:spPr/>
    </dgm:pt>
    <dgm:pt modelId="{35C6655F-FE95-46E7-AE15-FF1D60678159}" type="pres">
      <dgm:prSet presAssocID="{2D38B733-9168-46B5-9122-6552F310E7A7}" presName="conn2-1" presStyleLbl="parChTrans1D4" presStyleIdx="2" presStyleCnt="6"/>
      <dgm:spPr/>
    </dgm:pt>
    <dgm:pt modelId="{57C6BD2A-6A45-4142-885F-C588665B83EE}" type="pres">
      <dgm:prSet presAssocID="{2D38B733-9168-46B5-9122-6552F310E7A7}" presName="connTx" presStyleLbl="parChTrans1D4" presStyleIdx="2" presStyleCnt="6"/>
      <dgm:spPr/>
    </dgm:pt>
    <dgm:pt modelId="{BC4B0C96-C445-44C1-8CCF-4B0DBD159633}" type="pres">
      <dgm:prSet presAssocID="{18CD8750-F74D-49A4-A23B-01ED9691D777}" presName="root2" presStyleCnt="0"/>
      <dgm:spPr/>
    </dgm:pt>
    <dgm:pt modelId="{F7577240-52D7-4692-8A3D-5231F4CE711B}" type="pres">
      <dgm:prSet presAssocID="{18CD8750-F74D-49A4-A23B-01ED9691D777}" presName="LevelTwoTextNode" presStyleLbl="node4" presStyleIdx="2" presStyleCnt="6">
        <dgm:presLayoutVars>
          <dgm:chPref val="3"/>
        </dgm:presLayoutVars>
      </dgm:prSet>
      <dgm:spPr/>
    </dgm:pt>
    <dgm:pt modelId="{BFF694EF-E779-4FAE-BF5C-6FEA0CE7D095}" type="pres">
      <dgm:prSet presAssocID="{18CD8750-F74D-49A4-A23B-01ED9691D777}" presName="level3hierChild" presStyleCnt="0"/>
      <dgm:spPr/>
    </dgm:pt>
    <dgm:pt modelId="{E0DF1382-F0AF-43CE-A3CD-893F951D2802}" type="pres">
      <dgm:prSet presAssocID="{5F1D03FB-20DF-42C3-A531-3860B35442B2}" presName="conn2-1" presStyleLbl="parChTrans1D4" presStyleIdx="3" presStyleCnt="6"/>
      <dgm:spPr/>
    </dgm:pt>
    <dgm:pt modelId="{9FFBBFA3-A54D-4377-AE25-1BA5DFB7E510}" type="pres">
      <dgm:prSet presAssocID="{5F1D03FB-20DF-42C3-A531-3860B35442B2}" presName="connTx" presStyleLbl="parChTrans1D4" presStyleIdx="3" presStyleCnt="6"/>
      <dgm:spPr/>
    </dgm:pt>
    <dgm:pt modelId="{4D2A1ACB-49BB-49E1-A2DC-98DD045C663E}" type="pres">
      <dgm:prSet presAssocID="{B28A3C05-0702-4693-9A47-88DD04AC8A36}" presName="root2" presStyleCnt="0"/>
      <dgm:spPr/>
    </dgm:pt>
    <dgm:pt modelId="{9527AB2E-6135-4504-BA79-782DDCB7203E}" type="pres">
      <dgm:prSet presAssocID="{B28A3C05-0702-4693-9A47-88DD04AC8A36}" presName="LevelTwoTextNode" presStyleLbl="node4" presStyleIdx="3" presStyleCnt="6">
        <dgm:presLayoutVars>
          <dgm:chPref val="3"/>
        </dgm:presLayoutVars>
      </dgm:prSet>
      <dgm:spPr/>
    </dgm:pt>
    <dgm:pt modelId="{E20488E5-B3D3-465F-A81D-337CED47A459}" type="pres">
      <dgm:prSet presAssocID="{B28A3C05-0702-4693-9A47-88DD04AC8A36}" presName="level3hierChild" presStyleCnt="0"/>
      <dgm:spPr/>
    </dgm:pt>
    <dgm:pt modelId="{6BB773DF-CA99-4945-996A-272D2AAFFBC4}" type="pres">
      <dgm:prSet presAssocID="{60FD2110-B60E-4510-BAD6-D990C07EE46D}" presName="conn2-1" presStyleLbl="parChTrans1D4" presStyleIdx="4" presStyleCnt="6"/>
      <dgm:spPr/>
    </dgm:pt>
    <dgm:pt modelId="{EA4EEAC2-50B7-4993-A6D0-B0FE04F1AC6E}" type="pres">
      <dgm:prSet presAssocID="{60FD2110-B60E-4510-BAD6-D990C07EE46D}" presName="connTx" presStyleLbl="parChTrans1D4" presStyleIdx="4" presStyleCnt="6"/>
      <dgm:spPr/>
    </dgm:pt>
    <dgm:pt modelId="{166B64D5-5D4E-4FD2-9A04-5C2A7C4A15F6}" type="pres">
      <dgm:prSet presAssocID="{822B1584-D15B-492B-94CF-42BBBF2F6419}" presName="root2" presStyleCnt="0"/>
      <dgm:spPr/>
    </dgm:pt>
    <dgm:pt modelId="{AFD3F77C-E8A1-44B6-A200-76527B06F657}" type="pres">
      <dgm:prSet presAssocID="{822B1584-D15B-492B-94CF-42BBBF2F6419}" presName="LevelTwoTextNode" presStyleLbl="node4" presStyleIdx="4" presStyleCnt="6">
        <dgm:presLayoutVars>
          <dgm:chPref val="3"/>
        </dgm:presLayoutVars>
      </dgm:prSet>
      <dgm:spPr/>
    </dgm:pt>
    <dgm:pt modelId="{34B5D430-BBD6-49FC-8F86-A10AEA4094B5}" type="pres">
      <dgm:prSet presAssocID="{822B1584-D15B-492B-94CF-42BBBF2F6419}" presName="level3hierChild" presStyleCnt="0"/>
      <dgm:spPr/>
    </dgm:pt>
    <dgm:pt modelId="{80D14082-A6CC-4580-98F1-6615BCC2B671}" type="pres">
      <dgm:prSet presAssocID="{E0F951C0-57F1-49C7-A0F6-5A3A9FBEB562}" presName="conn2-1" presStyleLbl="parChTrans1D4" presStyleIdx="5" presStyleCnt="6"/>
      <dgm:spPr/>
    </dgm:pt>
    <dgm:pt modelId="{4048E4D1-C754-46A6-AE24-5A6F5B2C2B7B}" type="pres">
      <dgm:prSet presAssocID="{E0F951C0-57F1-49C7-A0F6-5A3A9FBEB562}" presName="connTx" presStyleLbl="parChTrans1D4" presStyleIdx="5" presStyleCnt="6"/>
      <dgm:spPr/>
    </dgm:pt>
    <dgm:pt modelId="{9A6A166C-1BFE-4E3D-8A66-D988CB503302}" type="pres">
      <dgm:prSet presAssocID="{F709C19D-F7C6-4A9C-AEBE-7731CA86C301}" presName="root2" presStyleCnt="0"/>
      <dgm:spPr/>
    </dgm:pt>
    <dgm:pt modelId="{99C343C8-4800-49B0-9F7B-9E6B530EE118}" type="pres">
      <dgm:prSet presAssocID="{F709C19D-F7C6-4A9C-AEBE-7731CA86C301}" presName="LevelTwoTextNode" presStyleLbl="node4" presStyleIdx="5" presStyleCnt="6">
        <dgm:presLayoutVars>
          <dgm:chPref val="3"/>
        </dgm:presLayoutVars>
      </dgm:prSet>
      <dgm:spPr/>
    </dgm:pt>
    <dgm:pt modelId="{6A35751C-4629-464F-9622-251377DA7696}" type="pres">
      <dgm:prSet presAssocID="{F709C19D-F7C6-4A9C-AEBE-7731CA86C301}" presName="level3hierChild" presStyleCnt="0"/>
      <dgm:spPr/>
    </dgm:pt>
  </dgm:ptLst>
  <dgm:cxnLst>
    <dgm:cxn modelId="{77DE7202-EAA5-443C-A461-49E2CF8175D5}" type="presOf" srcId="{EEFE8E92-87CF-407C-A092-E1127113F2C9}" destId="{41E2E46D-0F7E-43E9-9D66-6E68DC687AC9}" srcOrd="0" destOrd="0" presId="urn:microsoft.com/office/officeart/2005/8/layout/hierarchy2"/>
    <dgm:cxn modelId="{67D93106-A8D7-4371-B15D-EB71B07A8FB6}" type="presOf" srcId="{D9473F9E-810F-404D-8FBD-95D2B41432AE}" destId="{D6576088-3EB3-431C-B1FD-62753E401A62}" srcOrd="1" destOrd="0" presId="urn:microsoft.com/office/officeart/2005/8/layout/hierarchy2"/>
    <dgm:cxn modelId="{325CF709-FC35-4DB4-8F6A-C4AB540CA6BA}" type="presOf" srcId="{F517CDBA-72C3-403E-8C6C-D9601A548B97}" destId="{161932FC-8B52-4661-8AB8-F3F61275EED5}" srcOrd="1" destOrd="0" presId="urn:microsoft.com/office/officeart/2005/8/layout/hierarchy2"/>
    <dgm:cxn modelId="{43E5C70C-2CA6-4CDB-B7B2-B83B574A66B7}" type="presOf" srcId="{F4A4052A-D753-46D1-A22E-0A2744C30FF3}" destId="{363CF119-7A09-4638-BB7E-F998E42F0010}" srcOrd="0" destOrd="0" presId="urn:microsoft.com/office/officeart/2005/8/layout/hierarchy2"/>
    <dgm:cxn modelId="{EBFE220E-6A77-4BE3-B279-F4940199F056}" type="presOf" srcId="{E0F951C0-57F1-49C7-A0F6-5A3A9FBEB562}" destId="{80D14082-A6CC-4580-98F1-6615BCC2B671}" srcOrd="0" destOrd="0" presId="urn:microsoft.com/office/officeart/2005/8/layout/hierarchy2"/>
    <dgm:cxn modelId="{CB947315-ADBA-4DF8-AE5F-1DB3B35F3499}" type="presOf" srcId="{5F1D03FB-20DF-42C3-A531-3860B35442B2}" destId="{E0DF1382-F0AF-43CE-A3CD-893F951D2802}" srcOrd="0" destOrd="0" presId="urn:microsoft.com/office/officeart/2005/8/layout/hierarchy2"/>
    <dgm:cxn modelId="{17D1CE15-D372-4409-9186-C92097F29559}" type="presOf" srcId="{45553A33-CEE0-4FF2-9A90-964398B46C1A}" destId="{F36033B9-36A7-4496-B054-A9DC03355F01}" srcOrd="0" destOrd="0" presId="urn:microsoft.com/office/officeart/2005/8/layout/hierarchy2"/>
    <dgm:cxn modelId="{4F24E01D-99EB-49E8-867A-26B7B9B94FC9}" type="presOf" srcId="{F167F5DE-897F-4996-A39B-A5FF4DF7276B}" destId="{A2E37860-737D-456C-AD20-9D55CDB81799}" srcOrd="1" destOrd="0" presId="urn:microsoft.com/office/officeart/2005/8/layout/hierarchy2"/>
    <dgm:cxn modelId="{55DFE32D-F8F3-4529-BFE3-408F5D3E0D6A}" srcId="{B9A5CFF4-4EB0-49C2-9EF0-2FA8483190FD}" destId="{32BD0DFB-5468-4E3C-91B9-6C4EC911A479}" srcOrd="0" destOrd="0" parTransId="{D98D2949-2D8B-42A1-829F-795614D104DC}" sibTransId="{737A8069-FC1F-455F-AA90-68DBD746B999}"/>
    <dgm:cxn modelId="{A45B7535-7EC1-4F7F-A0FE-15BB8223C51E}" type="presOf" srcId="{EEFE8E92-87CF-407C-A092-E1127113F2C9}" destId="{42C610DF-ADC1-43CF-A583-BB872E667E40}" srcOrd="1" destOrd="0" presId="urn:microsoft.com/office/officeart/2005/8/layout/hierarchy2"/>
    <dgm:cxn modelId="{84C80F3B-C7BB-429D-BF75-CC46B860BD6F}" type="presOf" srcId="{D98D2949-2D8B-42A1-829F-795614D104DC}" destId="{1F051695-3A07-4430-BB29-19D30106E992}" srcOrd="0" destOrd="0" presId="urn:microsoft.com/office/officeart/2005/8/layout/hierarchy2"/>
    <dgm:cxn modelId="{867EA15E-CF2C-4232-8ABE-58FAD9C952CF}" srcId="{FF065F90-171F-4395-A051-8C847233AE10}" destId="{18CD8750-F74D-49A4-A23B-01ED9691D777}" srcOrd="0" destOrd="0" parTransId="{2D38B733-9168-46B5-9122-6552F310E7A7}" sibTransId="{F87DFB1A-8874-4378-8AD7-047D4DED4356}"/>
    <dgm:cxn modelId="{191ED162-35A5-4F43-8B72-B7230FF7B4D2}" srcId="{FF065F90-171F-4395-A051-8C847233AE10}" destId="{822B1584-D15B-492B-94CF-42BBBF2F6419}" srcOrd="1" destOrd="0" parTransId="{60FD2110-B60E-4510-BAD6-D990C07EE46D}" sibTransId="{4FD95FCE-B4EB-424E-B344-8D7BBFEE24F8}"/>
    <dgm:cxn modelId="{A921D144-652B-47D9-ADC3-734B64AF85BA}" type="presOf" srcId="{663DB1E3-A70B-4A41-B3D8-E042DDC3D888}" destId="{47F4E2FF-2D97-4621-A025-878395BD3917}" srcOrd="0" destOrd="0" presId="urn:microsoft.com/office/officeart/2005/8/layout/hierarchy2"/>
    <dgm:cxn modelId="{7F04A94A-4FB8-497D-9D47-901DA8B07937}" type="presOf" srcId="{F4A4052A-D753-46D1-A22E-0A2744C30FF3}" destId="{9AB7DDA9-D33C-4EE7-8EC4-712A971D436F}" srcOrd="1" destOrd="0" presId="urn:microsoft.com/office/officeart/2005/8/layout/hierarchy2"/>
    <dgm:cxn modelId="{ACEE9652-49D1-4DF2-BAFC-381E05992626}" type="presOf" srcId="{B9A5CFF4-4EB0-49C2-9EF0-2FA8483190FD}" destId="{F3DF7902-647D-4689-9A3B-1D0FF4CCF83E}" srcOrd="0" destOrd="0" presId="urn:microsoft.com/office/officeart/2005/8/layout/hierarchy2"/>
    <dgm:cxn modelId="{8FF5FA53-9EC5-4A53-A70B-DD88646F38C8}" srcId="{822B1584-D15B-492B-94CF-42BBBF2F6419}" destId="{F709C19D-F7C6-4A9C-AEBE-7731CA86C301}" srcOrd="0" destOrd="0" parTransId="{E0F951C0-57F1-49C7-A0F6-5A3A9FBEB562}" sibTransId="{CF0D3665-E542-4916-A693-607547A71105}"/>
    <dgm:cxn modelId="{2C4EE378-9431-4D2A-85FD-B22201BBFD62}" type="presOf" srcId="{E0F951C0-57F1-49C7-A0F6-5A3A9FBEB562}" destId="{4048E4D1-C754-46A6-AE24-5A6F5B2C2B7B}" srcOrd="1" destOrd="0" presId="urn:microsoft.com/office/officeart/2005/8/layout/hierarchy2"/>
    <dgm:cxn modelId="{81E6CE7A-FF00-432D-BC54-CD9816107A67}" srcId="{18CD8750-F74D-49A4-A23B-01ED9691D777}" destId="{B28A3C05-0702-4693-9A47-88DD04AC8A36}" srcOrd="0" destOrd="0" parTransId="{5F1D03FB-20DF-42C3-A531-3860B35442B2}" sibTransId="{6F0ADE3E-40E8-44FC-BF2F-C33D0F8597D9}"/>
    <dgm:cxn modelId="{F3F0F882-636A-4723-A14F-07B2590D4AF4}" type="presOf" srcId="{32BD0DFB-5468-4E3C-91B9-6C4EC911A479}" destId="{8D751EC6-AD80-4463-B9EA-F55E3BAADB8F}" srcOrd="0" destOrd="0" presId="urn:microsoft.com/office/officeart/2005/8/layout/hierarchy2"/>
    <dgm:cxn modelId="{28C0E587-6623-401A-818F-C38B46A18773}" type="presOf" srcId="{822B1584-D15B-492B-94CF-42BBBF2F6419}" destId="{AFD3F77C-E8A1-44B6-A200-76527B06F657}" srcOrd="0" destOrd="0" presId="urn:microsoft.com/office/officeart/2005/8/layout/hierarchy2"/>
    <dgm:cxn modelId="{50318D89-3D88-48A3-BF26-762E1E6F5F3C}" srcId="{32BD0DFB-5468-4E3C-91B9-6C4EC911A479}" destId="{FF065F90-171F-4395-A051-8C847233AE10}" srcOrd="0" destOrd="0" parTransId="{F167F5DE-897F-4996-A39B-A5FF4DF7276B}" sibTransId="{BE771C6C-452E-4548-87D5-C3277FA4212E}"/>
    <dgm:cxn modelId="{434C4B95-D689-4EF6-9CA0-9E7AEA8EA208}" type="presOf" srcId="{F167F5DE-897F-4996-A39B-A5FF4DF7276B}" destId="{9B2AE85D-5FBA-4907-9942-496C5579BEB8}" srcOrd="0" destOrd="0" presId="urn:microsoft.com/office/officeart/2005/8/layout/hierarchy2"/>
    <dgm:cxn modelId="{C80DF2A2-1BDF-43CD-981E-59C15BC328CE}" type="presOf" srcId="{D9473F9E-810F-404D-8FBD-95D2B41432AE}" destId="{E23C0E3E-BEB7-4499-AF5F-DD32BC6B783A}" srcOrd="0" destOrd="0" presId="urn:microsoft.com/office/officeart/2005/8/layout/hierarchy2"/>
    <dgm:cxn modelId="{AFF99DA4-1971-48C0-A384-24690548EA16}" type="presOf" srcId="{5F1D03FB-20DF-42C3-A531-3860B35442B2}" destId="{9FFBBFA3-A54D-4377-AE25-1BA5DFB7E510}" srcOrd="1" destOrd="0" presId="urn:microsoft.com/office/officeart/2005/8/layout/hierarchy2"/>
    <dgm:cxn modelId="{5A6864AA-DC69-4C25-8198-ABFFAE5426F6}" type="presOf" srcId="{D98D2949-2D8B-42A1-829F-795614D104DC}" destId="{F426438C-C76E-431B-9DD7-074E9FFFEAC3}" srcOrd="1" destOrd="0" presId="urn:microsoft.com/office/officeart/2005/8/layout/hierarchy2"/>
    <dgm:cxn modelId="{971C86AB-28FC-414F-92E4-C440FAA5829E}" type="presOf" srcId="{C938507A-2A9E-4D80-A2A5-5F5CFF341DD9}" destId="{C53C41DF-17B5-48EA-8C14-7E20FC414B76}" srcOrd="0" destOrd="0" presId="urn:microsoft.com/office/officeart/2005/8/layout/hierarchy2"/>
    <dgm:cxn modelId="{F0911CAE-0EEE-4B63-93E6-76C34279A227}" type="presOf" srcId="{18CD8750-F74D-49A4-A23B-01ED9691D777}" destId="{F7577240-52D7-4692-8A3D-5231F4CE711B}" srcOrd="0" destOrd="0" presId="urn:microsoft.com/office/officeart/2005/8/layout/hierarchy2"/>
    <dgm:cxn modelId="{2B1586B1-0520-472D-B239-6197F4862418}" type="presOf" srcId="{2D38B733-9168-46B5-9122-6552F310E7A7}" destId="{35C6655F-FE95-46E7-AE15-FF1D60678159}" srcOrd="0" destOrd="0" presId="urn:microsoft.com/office/officeart/2005/8/layout/hierarchy2"/>
    <dgm:cxn modelId="{89AEF1B9-937A-419F-BC6F-476AC66364E9}" srcId="{C938507A-2A9E-4D80-A2A5-5F5CFF341DD9}" destId="{663DB1E3-A70B-4A41-B3D8-E042DDC3D888}" srcOrd="0" destOrd="0" parTransId="{EEFE8E92-87CF-407C-A092-E1127113F2C9}" sibTransId="{B66DC9B6-7E7D-42E6-BDDE-9BC97CB6797C}"/>
    <dgm:cxn modelId="{915253C5-5732-4AD8-ABD8-971A16BC39B2}" type="presOf" srcId="{2D38B733-9168-46B5-9122-6552F310E7A7}" destId="{57C6BD2A-6A45-4142-885F-C588665B83EE}" srcOrd="1" destOrd="0" presId="urn:microsoft.com/office/officeart/2005/8/layout/hierarchy2"/>
    <dgm:cxn modelId="{6836FECB-5726-4FDA-864A-FC8F2D067777}" type="presOf" srcId="{F517CDBA-72C3-403E-8C6C-D9601A548B97}" destId="{D29DD6F9-B0A1-4AE1-9BF6-128E6A844A53}" srcOrd="0" destOrd="0" presId="urn:microsoft.com/office/officeart/2005/8/layout/hierarchy2"/>
    <dgm:cxn modelId="{04D035CF-E671-4088-849C-F50D02BBC5A1}" srcId="{A51400D6-25CC-4D50-864F-219CB43D81D1}" destId="{45553A33-CEE0-4FF2-9A90-964398B46C1A}" srcOrd="0" destOrd="0" parTransId="{F517CDBA-72C3-403E-8C6C-D9601A548B97}" sibTransId="{2E060E56-8EDB-49FC-B594-EC7100228811}"/>
    <dgm:cxn modelId="{58F6D3D1-421D-4893-ABBD-DFBF14352883}" type="presOf" srcId="{FF065F90-171F-4395-A051-8C847233AE10}" destId="{60881CD2-5544-495A-A63F-E5EACE803CB4}" srcOrd="0" destOrd="0" presId="urn:microsoft.com/office/officeart/2005/8/layout/hierarchy2"/>
    <dgm:cxn modelId="{EEA360D3-3591-458F-981F-C7AE9AC91797}" type="presOf" srcId="{F709C19D-F7C6-4A9C-AEBE-7731CA86C301}" destId="{99C343C8-4800-49B0-9F7B-9E6B530EE118}" srcOrd="0" destOrd="0" presId="urn:microsoft.com/office/officeart/2005/8/layout/hierarchy2"/>
    <dgm:cxn modelId="{D88157D9-EBF0-4F1C-94B6-B6BA82590A5E}" srcId="{A51400D6-25CC-4D50-864F-219CB43D81D1}" destId="{B9A5CFF4-4EB0-49C2-9EF0-2FA8483190FD}" srcOrd="1" destOrd="0" parTransId="{F4A4052A-D753-46D1-A22E-0A2744C30FF3}" sibTransId="{F686E3A3-823E-4E64-93E1-CF1B155B47A0}"/>
    <dgm:cxn modelId="{95E8DBDA-B752-4BC6-A65E-91CDE4EA94A1}" type="presOf" srcId="{60FD2110-B60E-4510-BAD6-D990C07EE46D}" destId="{6BB773DF-CA99-4945-996A-272D2AAFFBC4}" srcOrd="0" destOrd="0" presId="urn:microsoft.com/office/officeart/2005/8/layout/hierarchy2"/>
    <dgm:cxn modelId="{D11DE1DE-2A0B-4E26-AC28-2DC9A78B9BBE}" srcId="{7028D622-FCB7-4901-BC14-11D8A27907E4}" destId="{A51400D6-25CC-4D50-864F-219CB43D81D1}" srcOrd="0" destOrd="0" parTransId="{8244B14F-AAD5-4CEB-81C1-DB4D584E0E10}" sibTransId="{E30D3DAC-D8F9-4D37-82B2-D0529A81F334}"/>
    <dgm:cxn modelId="{2E5B1FE6-B533-421F-826B-B10DBA9907F5}" type="presOf" srcId="{B28A3C05-0702-4693-9A47-88DD04AC8A36}" destId="{9527AB2E-6135-4504-BA79-782DDCB7203E}" srcOrd="0" destOrd="0" presId="urn:microsoft.com/office/officeart/2005/8/layout/hierarchy2"/>
    <dgm:cxn modelId="{049EEBE9-980C-45E7-B1D5-1B894759012D}" type="presOf" srcId="{A51400D6-25CC-4D50-864F-219CB43D81D1}" destId="{0226B448-23DD-4F5F-842B-0F0F75F7E44F}" srcOrd="0" destOrd="0" presId="urn:microsoft.com/office/officeart/2005/8/layout/hierarchy2"/>
    <dgm:cxn modelId="{A3B126ED-6905-4B9E-A030-213632FC3CAC}" type="presOf" srcId="{60FD2110-B60E-4510-BAD6-D990C07EE46D}" destId="{EA4EEAC2-50B7-4993-A6D0-B0FE04F1AC6E}" srcOrd="1" destOrd="0" presId="urn:microsoft.com/office/officeart/2005/8/layout/hierarchy2"/>
    <dgm:cxn modelId="{C3E8ABF0-BA82-4AD8-AAB4-4B3CE899DA6E}" srcId="{45553A33-CEE0-4FF2-9A90-964398B46C1A}" destId="{C938507A-2A9E-4D80-A2A5-5F5CFF341DD9}" srcOrd="0" destOrd="0" parTransId="{D9473F9E-810F-404D-8FBD-95D2B41432AE}" sibTransId="{6FDB9F10-7474-49AB-AB40-E954DCDC3849}"/>
    <dgm:cxn modelId="{5A1B9AFF-5495-4CBA-86C8-7D55311B2C9F}" type="presOf" srcId="{7028D622-FCB7-4901-BC14-11D8A27907E4}" destId="{E97DF3EC-3E84-4887-B0F2-4D28F7051FC7}" srcOrd="0" destOrd="0" presId="urn:microsoft.com/office/officeart/2005/8/layout/hierarchy2"/>
    <dgm:cxn modelId="{568AE732-B0B9-4614-9A6C-BC7C31836F0C}" type="presParOf" srcId="{E97DF3EC-3E84-4887-B0F2-4D28F7051FC7}" destId="{7EE17EC4-11CF-4341-97C6-C7E015D53EF2}" srcOrd="0" destOrd="0" presId="urn:microsoft.com/office/officeart/2005/8/layout/hierarchy2"/>
    <dgm:cxn modelId="{46F5820D-C798-479D-9D58-C75E4FA256B9}" type="presParOf" srcId="{7EE17EC4-11CF-4341-97C6-C7E015D53EF2}" destId="{0226B448-23DD-4F5F-842B-0F0F75F7E44F}" srcOrd="0" destOrd="0" presId="urn:microsoft.com/office/officeart/2005/8/layout/hierarchy2"/>
    <dgm:cxn modelId="{20E25EAC-8D80-4CB1-B6B7-E6B93BDB16DD}" type="presParOf" srcId="{7EE17EC4-11CF-4341-97C6-C7E015D53EF2}" destId="{67161303-6122-4B76-8DCB-ED98A270A801}" srcOrd="1" destOrd="0" presId="urn:microsoft.com/office/officeart/2005/8/layout/hierarchy2"/>
    <dgm:cxn modelId="{140BE69F-30FD-44AF-94B6-413884B3C30F}" type="presParOf" srcId="{67161303-6122-4B76-8DCB-ED98A270A801}" destId="{D29DD6F9-B0A1-4AE1-9BF6-128E6A844A53}" srcOrd="0" destOrd="0" presId="urn:microsoft.com/office/officeart/2005/8/layout/hierarchy2"/>
    <dgm:cxn modelId="{EEE385F9-82C3-4788-B5D8-5EC3566274AC}" type="presParOf" srcId="{D29DD6F9-B0A1-4AE1-9BF6-128E6A844A53}" destId="{161932FC-8B52-4661-8AB8-F3F61275EED5}" srcOrd="0" destOrd="0" presId="urn:microsoft.com/office/officeart/2005/8/layout/hierarchy2"/>
    <dgm:cxn modelId="{1718AF37-A2FF-4BEE-9A03-9F712E2AC7E3}" type="presParOf" srcId="{67161303-6122-4B76-8DCB-ED98A270A801}" destId="{94286AC5-E702-4948-A5D7-FC07997A4F9F}" srcOrd="1" destOrd="0" presId="urn:microsoft.com/office/officeart/2005/8/layout/hierarchy2"/>
    <dgm:cxn modelId="{1C46E6B4-FA42-4DC8-A915-27E330D22DF3}" type="presParOf" srcId="{94286AC5-E702-4948-A5D7-FC07997A4F9F}" destId="{F36033B9-36A7-4496-B054-A9DC03355F01}" srcOrd="0" destOrd="0" presId="urn:microsoft.com/office/officeart/2005/8/layout/hierarchy2"/>
    <dgm:cxn modelId="{573B73EF-3258-4597-9028-DEDDDF6BF24B}" type="presParOf" srcId="{94286AC5-E702-4948-A5D7-FC07997A4F9F}" destId="{E48944A9-5015-4AF3-BC11-3638B9ED55B4}" srcOrd="1" destOrd="0" presId="urn:microsoft.com/office/officeart/2005/8/layout/hierarchy2"/>
    <dgm:cxn modelId="{2291D178-E6E0-4A7C-9FB0-84280D68D133}" type="presParOf" srcId="{E48944A9-5015-4AF3-BC11-3638B9ED55B4}" destId="{E23C0E3E-BEB7-4499-AF5F-DD32BC6B783A}" srcOrd="0" destOrd="0" presId="urn:microsoft.com/office/officeart/2005/8/layout/hierarchy2"/>
    <dgm:cxn modelId="{92B9DCD8-57AC-49B6-8726-41F1780913F8}" type="presParOf" srcId="{E23C0E3E-BEB7-4499-AF5F-DD32BC6B783A}" destId="{D6576088-3EB3-431C-B1FD-62753E401A62}" srcOrd="0" destOrd="0" presId="urn:microsoft.com/office/officeart/2005/8/layout/hierarchy2"/>
    <dgm:cxn modelId="{27F92DB1-F56D-4288-A3B9-584E77886425}" type="presParOf" srcId="{E48944A9-5015-4AF3-BC11-3638B9ED55B4}" destId="{74515946-B483-4C9C-82E8-255C00FAD93A}" srcOrd="1" destOrd="0" presId="urn:microsoft.com/office/officeart/2005/8/layout/hierarchy2"/>
    <dgm:cxn modelId="{5ACBF8F2-2669-4301-A0CA-954844DBE826}" type="presParOf" srcId="{74515946-B483-4C9C-82E8-255C00FAD93A}" destId="{C53C41DF-17B5-48EA-8C14-7E20FC414B76}" srcOrd="0" destOrd="0" presId="urn:microsoft.com/office/officeart/2005/8/layout/hierarchy2"/>
    <dgm:cxn modelId="{62F937B4-2A5D-41D6-AB7E-3731394CC424}" type="presParOf" srcId="{74515946-B483-4C9C-82E8-255C00FAD93A}" destId="{1D74FCA5-73DA-4FF3-9CCB-CDE2263E00A1}" srcOrd="1" destOrd="0" presId="urn:microsoft.com/office/officeart/2005/8/layout/hierarchy2"/>
    <dgm:cxn modelId="{9D2FFD9C-3DFE-4F4C-8804-B3106A470389}" type="presParOf" srcId="{1D74FCA5-73DA-4FF3-9CCB-CDE2263E00A1}" destId="{41E2E46D-0F7E-43E9-9D66-6E68DC687AC9}" srcOrd="0" destOrd="0" presId="urn:microsoft.com/office/officeart/2005/8/layout/hierarchy2"/>
    <dgm:cxn modelId="{1B2C33EF-F4C7-4B79-9384-28A925A72FA8}" type="presParOf" srcId="{41E2E46D-0F7E-43E9-9D66-6E68DC687AC9}" destId="{42C610DF-ADC1-43CF-A583-BB872E667E40}" srcOrd="0" destOrd="0" presId="urn:microsoft.com/office/officeart/2005/8/layout/hierarchy2"/>
    <dgm:cxn modelId="{C949967F-D8E0-49E3-83D8-A7F8AD38169D}" type="presParOf" srcId="{1D74FCA5-73DA-4FF3-9CCB-CDE2263E00A1}" destId="{22423891-B23D-444D-9DCD-77CC797EDC80}" srcOrd="1" destOrd="0" presId="urn:microsoft.com/office/officeart/2005/8/layout/hierarchy2"/>
    <dgm:cxn modelId="{7EA6500D-51F4-4BAE-9C6F-43C995BCF7EA}" type="presParOf" srcId="{22423891-B23D-444D-9DCD-77CC797EDC80}" destId="{47F4E2FF-2D97-4621-A025-878395BD3917}" srcOrd="0" destOrd="0" presId="urn:microsoft.com/office/officeart/2005/8/layout/hierarchy2"/>
    <dgm:cxn modelId="{02CDB94B-5917-40B9-B617-67FF85C7B0AA}" type="presParOf" srcId="{22423891-B23D-444D-9DCD-77CC797EDC80}" destId="{6327548C-2B7D-4215-B0A7-9196106EADF2}" srcOrd="1" destOrd="0" presId="urn:microsoft.com/office/officeart/2005/8/layout/hierarchy2"/>
    <dgm:cxn modelId="{6EA599B2-D73F-40AF-8F50-13771D515740}" type="presParOf" srcId="{67161303-6122-4B76-8DCB-ED98A270A801}" destId="{363CF119-7A09-4638-BB7E-F998E42F0010}" srcOrd="2" destOrd="0" presId="urn:microsoft.com/office/officeart/2005/8/layout/hierarchy2"/>
    <dgm:cxn modelId="{FA17667D-35E3-445B-99AD-C9D8E7083B84}" type="presParOf" srcId="{363CF119-7A09-4638-BB7E-F998E42F0010}" destId="{9AB7DDA9-D33C-4EE7-8EC4-712A971D436F}" srcOrd="0" destOrd="0" presId="urn:microsoft.com/office/officeart/2005/8/layout/hierarchy2"/>
    <dgm:cxn modelId="{5AF50FB4-A0BE-4284-970C-D462A9A23731}" type="presParOf" srcId="{67161303-6122-4B76-8DCB-ED98A270A801}" destId="{1757541F-C148-4D14-95F5-31BF57E0C5AC}" srcOrd="3" destOrd="0" presId="urn:microsoft.com/office/officeart/2005/8/layout/hierarchy2"/>
    <dgm:cxn modelId="{C2DB345B-99E0-4028-9D5B-8A4580F3FE41}" type="presParOf" srcId="{1757541F-C148-4D14-95F5-31BF57E0C5AC}" destId="{F3DF7902-647D-4689-9A3B-1D0FF4CCF83E}" srcOrd="0" destOrd="0" presId="urn:microsoft.com/office/officeart/2005/8/layout/hierarchy2"/>
    <dgm:cxn modelId="{3155DC9E-DFF5-4702-A57E-E6CC2D57377E}" type="presParOf" srcId="{1757541F-C148-4D14-95F5-31BF57E0C5AC}" destId="{347CF18B-0C1D-4274-9F6A-F87372C98E1B}" srcOrd="1" destOrd="0" presId="urn:microsoft.com/office/officeart/2005/8/layout/hierarchy2"/>
    <dgm:cxn modelId="{5DD3A784-12EA-4EE3-BE4F-5FE970956DC2}" type="presParOf" srcId="{347CF18B-0C1D-4274-9F6A-F87372C98E1B}" destId="{1F051695-3A07-4430-BB29-19D30106E992}" srcOrd="0" destOrd="0" presId="urn:microsoft.com/office/officeart/2005/8/layout/hierarchy2"/>
    <dgm:cxn modelId="{659B62D3-3641-4C38-BC88-F5F7B1E072F5}" type="presParOf" srcId="{1F051695-3A07-4430-BB29-19D30106E992}" destId="{F426438C-C76E-431B-9DD7-074E9FFFEAC3}" srcOrd="0" destOrd="0" presId="urn:microsoft.com/office/officeart/2005/8/layout/hierarchy2"/>
    <dgm:cxn modelId="{F0382EB3-69BF-4B2D-87C4-60BB0E0A6D64}" type="presParOf" srcId="{347CF18B-0C1D-4274-9F6A-F87372C98E1B}" destId="{D88E9B39-7059-4241-BB12-3E2889E472FA}" srcOrd="1" destOrd="0" presId="urn:microsoft.com/office/officeart/2005/8/layout/hierarchy2"/>
    <dgm:cxn modelId="{F99C2CC0-A978-4AE8-8128-153A3CB303F8}" type="presParOf" srcId="{D88E9B39-7059-4241-BB12-3E2889E472FA}" destId="{8D751EC6-AD80-4463-B9EA-F55E3BAADB8F}" srcOrd="0" destOrd="0" presId="urn:microsoft.com/office/officeart/2005/8/layout/hierarchy2"/>
    <dgm:cxn modelId="{E83DA5C0-E02C-4EC7-BABD-5C1DC722943C}" type="presParOf" srcId="{D88E9B39-7059-4241-BB12-3E2889E472FA}" destId="{EB72FA77-A9EF-462C-8C60-3A8A8772F962}" srcOrd="1" destOrd="0" presId="urn:microsoft.com/office/officeart/2005/8/layout/hierarchy2"/>
    <dgm:cxn modelId="{0BA7A719-6C79-44B2-9AE5-D44816D9B1D6}" type="presParOf" srcId="{EB72FA77-A9EF-462C-8C60-3A8A8772F962}" destId="{9B2AE85D-5FBA-4907-9942-496C5579BEB8}" srcOrd="0" destOrd="0" presId="urn:microsoft.com/office/officeart/2005/8/layout/hierarchy2"/>
    <dgm:cxn modelId="{CCB14854-4251-47A4-964E-215E6BB4191C}" type="presParOf" srcId="{9B2AE85D-5FBA-4907-9942-496C5579BEB8}" destId="{A2E37860-737D-456C-AD20-9D55CDB81799}" srcOrd="0" destOrd="0" presId="urn:microsoft.com/office/officeart/2005/8/layout/hierarchy2"/>
    <dgm:cxn modelId="{D4F328E7-98BE-41A0-AED9-E19034D543E6}" type="presParOf" srcId="{EB72FA77-A9EF-462C-8C60-3A8A8772F962}" destId="{FA48ECC1-27E6-4F19-A7AB-7779AA3AB577}" srcOrd="1" destOrd="0" presId="urn:microsoft.com/office/officeart/2005/8/layout/hierarchy2"/>
    <dgm:cxn modelId="{96F03F04-F5A5-493A-8F71-0F10A772EA22}" type="presParOf" srcId="{FA48ECC1-27E6-4F19-A7AB-7779AA3AB577}" destId="{60881CD2-5544-495A-A63F-E5EACE803CB4}" srcOrd="0" destOrd="0" presId="urn:microsoft.com/office/officeart/2005/8/layout/hierarchy2"/>
    <dgm:cxn modelId="{27B74B26-0545-4543-9598-7E514BE93572}" type="presParOf" srcId="{FA48ECC1-27E6-4F19-A7AB-7779AA3AB577}" destId="{6A6EB25A-BDB1-4789-9C86-70EF53F22660}" srcOrd="1" destOrd="0" presId="urn:microsoft.com/office/officeart/2005/8/layout/hierarchy2"/>
    <dgm:cxn modelId="{357C50D9-3E4D-4314-8995-331CB4CBA05A}" type="presParOf" srcId="{6A6EB25A-BDB1-4789-9C86-70EF53F22660}" destId="{35C6655F-FE95-46E7-AE15-FF1D60678159}" srcOrd="0" destOrd="0" presId="urn:microsoft.com/office/officeart/2005/8/layout/hierarchy2"/>
    <dgm:cxn modelId="{2C79AD74-BF3C-4849-8B77-CB6EF4BD5F07}" type="presParOf" srcId="{35C6655F-FE95-46E7-AE15-FF1D60678159}" destId="{57C6BD2A-6A45-4142-885F-C588665B83EE}" srcOrd="0" destOrd="0" presId="urn:microsoft.com/office/officeart/2005/8/layout/hierarchy2"/>
    <dgm:cxn modelId="{0899AFC1-C7D1-4869-9C2E-286C48821DB6}" type="presParOf" srcId="{6A6EB25A-BDB1-4789-9C86-70EF53F22660}" destId="{BC4B0C96-C445-44C1-8CCF-4B0DBD159633}" srcOrd="1" destOrd="0" presId="urn:microsoft.com/office/officeart/2005/8/layout/hierarchy2"/>
    <dgm:cxn modelId="{CF279649-0571-4B2C-8042-166A4ACC72EC}" type="presParOf" srcId="{BC4B0C96-C445-44C1-8CCF-4B0DBD159633}" destId="{F7577240-52D7-4692-8A3D-5231F4CE711B}" srcOrd="0" destOrd="0" presId="urn:microsoft.com/office/officeart/2005/8/layout/hierarchy2"/>
    <dgm:cxn modelId="{D5863163-86F6-4062-8C09-2A67499B69D6}" type="presParOf" srcId="{BC4B0C96-C445-44C1-8CCF-4B0DBD159633}" destId="{BFF694EF-E779-4FAE-BF5C-6FEA0CE7D095}" srcOrd="1" destOrd="0" presId="urn:microsoft.com/office/officeart/2005/8/layout/hierarchy2"/>
    <dgm:cxn modelId="{6FC2EEAA-D4A7-4215-8290-294B3F188F04}" type="presParOf" srcId="{BFF694EF-E779-4FAE-BF5C-6FEA0CE7D095}" destId="{E0DF1382-F0AF-43CE-A3CD-893F951D2802}" srcOrd="0" destOrd="0" presId="urn:microsoft.com/office/officeart/2005/8/layout/hierarchy2"/>
    <dgm:cxn modelId="{1BDD29DD-B33D-44D2-BF44-818181466EFC}" type="presParOf" srcId="{E0DF1382-F0AF-43CE-A3CD-893F951D2802}" destId="{9FFBBFA3-A54D-4377-AE25-1BA5DFB7E510}" srcOrd="0" destOrd="0" presId="urn:microsoft.com/office/officeart/2005/8/layout/hierarchy2"/>
    <dgm:cxn modelId="{26B097CD-A84E-45C1-83E7-361D4743CE0B}" type="presParOf" srcId="{BFF694EF-E779-4FAE-BF5C-6FEA0CE7D095}" destId="{4D2A1ACB-49BB-49E1-A2DC-98DD045C663E}" srcOrd="1" destOrd="0" presId="urn:microsoft.com/office/officeart/2005/8/layout/hierarchy2"/>
    <dgm:cxn modelId="{67C949F4-30F0-4FDE-8536-FAB7ACC63CEF}" type="presParOf" srcId="{4D2A1ACB-49BB-49E1-A2DC-98DD045C663E}" destId="{9527AB2E-6135-4504-BA79-782DDCB7203E}" srcOrd="0" destOrd="0" presId="urn:microsoft.com/office/officeart/2005/8/layout/hierarchy2"/>
    <dgm:cxn modelId="{FD22393D-55F4-45A0-BAF1-BFF47179B647}" type="presParOf" srcId="{4D2A1ACB-49BB-49E1-A2DC-98DD045C663E}" destId="{E20488E5-B3D3-465F-A81D-337CED47A459}" srcOrd="1" destOrd="0" presId="urn:microsoft.com/office/officeart/2005/8/layout/hierarchy2"/>
    <dgm:cxn modelId="{A3DCC377-5731-4ADC-86DC-62AC1C703981}" type="presParOf" srcId="{6A6EB25A-BDB1-4789-9C86-70EF53F22660}" destId="{6BB773DF-CA99-4945-996A-272D2AAFFBC4}" srcOrd="2" destOrd="0" presId="urn:microsoft.com/office/officeart/2005/8/layout/hierarchy2"/>
    <dgm:cxn modelId="{7F5B4B78-7EFD-4387-8776-B6B78F8AAD56}" type="presParOf" srcId="{6BB773DF-CA99-4945-996A-272D2AAFFBC4}" destId="{EA4EEAC2-50B7-4993-A6D0-B0FE04F1AC6E}" srcOrd="0" destOrd="0" presId="urn:microsoft.com/office/officeart/2005/8/layout/hierarchy2"/>
    <dgm:cxn modelId="{07B3CF2C-22BD-48F7-AC28-8F47FED189C8}" type="presParOf" srcId="{6A6EB25A-BDB1-4789-9C86-70EF53F22660}" destId="{166B64D5-5D4E-4FD2-9A04-5C2A7C4A15F6}" srcOrd="3" destOrd="0" presId="urn:microsoft.com/office/officeart/2005/8/layout/hierarchy2"/>
    <dgm:cxn modelId="{DF157D75-7771-40ED-8048-D1E0999F1B8C}" type="presParOf" srcId="{166B64D5-5D4E-4FD2-9A04-5C2A7C4A15F6}" destId="{AFD3F77C-E8A1-44B6-A200-76527B06F657}" srcOrd="0" destOrd="0" presId="urn:microsoft.com/office/officeart/2005/8/layout/hierarchy2"/>
    <dgm:cxn modelId="{167D6B97-BBDC-4D2C-AAEC-0FE34C51ED1B}" type="presParOf" srcId="{166B64D5-5D4E-4FD2-9A04-5C2A7C4A15F6}" destId="{34B5D430-BBD6-49FC-8F86-A10AEA4094B5}" srcOrd="1" destOrd="0" presId="urn:microsoft.com/office/officeart/2005/8/layout/hierarchy2"/>
    <dgm:cxn modelId="{7937F368-CE33-45A8-9670-D924B786D810}" type="presParOf" srcId="{34B5D430-BBD6-49FC-8F86-A10AEA4094B5}" destId="{80D14082-A6CC-4580-98F1-6615BCC2B671}" srcOrd="0" destOrd="0" presId="urn:microsoft.com/office/officeart/2005/8/layout/hierarchy2"/>
    <dgm:cxn modelId="{70A9EAED-2C0B-4742-AF08-BD5A46D0A453}" type="presParOf" srcId="{80D14082-A6CC-4580-98F1-6615BCC2B671}" destId="{4048E4D1-C754-46A6-AE24-5A6F5B2C2B7B}" srcOrd="0" destOrd="0" presId="urn:microsoft.com/office/officeart/2005/8/layout/hierarchy2"/>
    <dgm:cxn modelId="{0B33B5FB-54BA-4F07-8B40-6A9F85D83463}" type="presParOf" srcId="{34B5D430-BBD6-49FC-8F86-A10AEA4094B5}" destId="{9A6A166C-1BFE-4E3D-8A66-D988CB503302}" srcOrd="1" destOrd="0" presId="urn:microsoft.com/office/officeart/2005/8/layout/hierarchy2"/>
    <dgm:cxn modelId="{ABC09CA2-BE5F-4004-8789-076D429CF661}" type="presParOf" srcId="{9A6A166C-1BFE-4E3D-8A66-D988CB503302}" destId="{99C343C8-4800-49B0-9F7B-9E6B530EE118}" srcOrd="0" destOrd="0" presId="urn:microsoft.com/office/officeart/2005/8/layout/hierarchy2"/>
    <dgm:cxn modelId="{87FF3455-7359-478E-80C4-A7F43EFD5557}" type="presParOf" srcId="{9A6A166C-1BFE-4E3D-8A66-D988CB503302}" destId="{6A35751C-4629-464F-9622-251377DA769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6B448-23DD-4F5F-842B-0F0F75F7E44F}">
      <dsp:nvSpPr>
        <dsp:cNvPr id="0" name=""/>
        <dsp:cNvSpPr/>
      </dsp:nvSpPr>
      <dsp:spPr>
        <a:xfrm>
          <a:off x="11979" y="400826"/>
          <a:ext cx="1359193" cy="841825"/>
        </a:xfrm>
        <a:prstGeom prst="roundRect">
          <a:avLst>
            <a:gd name="adj" fmla="val 10000"/>
          </a:avLst>
        </a:prstGeom>
        <a:solidFill>
          <a:srgbClr val="FFC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MMPB-11 screens all selects to confirm completion of </a:t>
          </a:r>
          <a:r>
            <a:rPr lang="en-US" sz="1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MarineNet</a:t>
          </a:r>
          <a:r>
            <a:rPr lang="en-U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&amp; resident/seminar course or SDA waiver</a:t>
          </a:r>
        </a:p>
      </dsp:txBody>
      <dsp:txXfrm>
        <a:off x="36635" y="425482"/>
        <a:ext cx="1309881" cy="792513"/>
      </dsp:txXfrm>
    </dsp:sp>
    <dsp:sp modelId="{D29DD6F9-B0A1-4AE1-9BF6-128E6A844A53}">
      <dsp:nvSpPr>
        <dsp:cNvPr id="0" name=""/>
        <dsp:cNvSpPr/>
      </dsp:nvSpPr>
      <dsp:spPr>
        <a:xfrm rot="18770822">
          <a:off x="1275575" y="579059"/>
          <a:ext cx="597568" cy="47238"/>
        </a:xfrm>
        <a:custGeom>
          <a:avLst/>
          <a:gdLst/>
          <a:ahLst/>
          <a:cxnLst/>
          <a:rect l="0" t="0" r="0" b="0"/>
          <a:pathLst>
            <a:path>
              <a:moveTo>
                <a:pt x="0" y="23619"/>
              </a:moveTo>
              <a:lnTo>
                <a:pt x="597568" y="23619"/>
              </a:lnTo>
            </a:path>
          </a:pathLst>
        </a:custGeom>
        <a:noFill/>
        <a:ln w="285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+mj-lt"/>
            <a:cs typeface="Times New Roman" panose="02020603050405020304" pitchFamily="18" charset="0"/>
          </a:endParaRPr>
        </a:p>
      </dsp:txBody>
      <dsp:txXfrm>
        <a:off x="1559420" y="587739"/>
        <a:ext cx="29878" cy="29878"/>
      </dsp:txXfrm>
    </dsp:sp>
    <dsp:sp modelId="{F36033B9-36A7-4496-B054-A9DC03355F01}">
      <dsp:nvSpPr>
        <dsp:cNvPr id="0" name=""/>
        <dsp:cNvSpPr/>
      </dsp:nvSpPr>
      <dsp:spPr>
        <a:xfrm>
          <a:off x="1777545" y="129635"/>
          <a:ext cx="1015930" cy="507965"/>
        </a:xfrm>
        <a:prstGeom prst="roundRect">
          <a:avLst>
            <a:gd name="adj" fmla="val 10000"/>
          </a:avLst>
        </a:prstGeom>
        <a:solidFill>
          <a:srgbClr val="99FF99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Meets </a:t>
          </a:r>
          <a:r>
            <a:rPr lang="en-US" sz="1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PME</a:t>
          </a:r>
          <a:r>
            <a:rPr lang="en-U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or SDA waiver requirements</a:t>
          </a:r>
        </a:p>
      </dsp:txBody>
      <dsp:txXfrm>
        <a:off x="1792423" y="144513"/>
        <a:ext cx="986174" cy="478209"/>
      </dsp:txXfrm>
    </dsp:sp>
    <dsp:sp modelId="{E23C0E3E-BEB7-4499-AF5F-DD32BC6B783A}">
      <dsp:nvSpPr>
        <dsp:cNvPr id="0" name=""/>
        <dsp:cNvSpPr/>
      </dsp:nvSpPr>
      <dsp:spPr>
        <a:xfrm>
          <a:off x="2793476" y="359999"/>
          <a:ext cx="406372" cy="47238"/>
        </a:xfrm>
        <a:custGeom>
          <a:avLst/>
          <a:gdLst/>
          <a:ahLst/>
          <a:cxnLst/>
          <a:rect l="0" t="0" r="0" b="0"/>
          <a:pathLst>
            <a:path>
              <a:moveTo>
                <a:pt x="0" y="23619"/>
              </a:moveTo>
              <a:lnTo>
                <a:pt x="406372" y="23619"/>
              </a:lnTo>
            </a:path>
          </a:pathLst>
        </a:custGeom>
        <a:noFill/>
        <a:ln w="285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86503" y="373459"/>
        <a:ext cx="20318" cy="20318"/>
      </dsp:txXfrm>
    </dsp:sp>
    <dsp:sp modelId="{C53C41DF-17B5-48EA-8C14-7E20FC414B76}">
      <dsp:nvSpPr>
        <dsp:cNvPr id="0" name=""/>
        <dsp:cNvSpPr/>
      </dsp:nvSpPr>
      <dsp:spPr>
        <a:xfrm>
          <a:off x="3199848" y="129635"/>
          <a:ext cx="1015930" cy="507965"/>
        </a:xfrm>
        <a:prstGeom prst="roundRect">
          <a:avLst>
            <a:gd name="adj" fmla="val 10000"/>
          </a:avLst>
        </a:prstGeom>
        <a:solidFill>
          <a:srgbClr val="99FF99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 UD promotion restriction</a:t>
          </a:r>
        </a:p>
      </dsp:txBody>
      <dsp:txXfrm>
        <a:off x="3214726" y="144513"/>
        <a:ext cx="986174" cy="478209"/>
      </dsp:txXfrm>
    </dsp:sp>
    <dsp:sp modelId="{41E2E46D-0F7E-43E9-9D66-6E68DC687AC9}">
      <dsp:nvSpPr>
        <dsp:cNvPr id="0" name=""/>
        <dsp:cNvSpPr/>
      </dsp:nvSpPr>
      <dsp:spPr>
        <a:xfrm>
          <a:off x="4215779" y="359999"/>
          <a:ext cx="406372" cy="47238"/>
        </a:xfrm>
        <a:custGeom>
          <a:avLst/>
          <a:gdLst/>
          <a:ahLst/>
          <a:cxnLst/>
          <a:rect l="0" t="0" r="0" b="0"/>
          <a:pathLst>
            <a:path>
              <a:moveTo>
                <a:pt x="0" y="23619"/>
              </a:moveTo>
              <a:lnTo>
                <a:pt x="406372" y="23619"/>
              </a:lnTo>
            </a:path>
          </a:pathLst>
        </a:custGeom>
        <a:noFill/>
        <a:ln w="285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08806" y="373459"/>
        <a:ext cx="20318" cy="20318"/>
      </dsp:txXfrm>
    </dsp:sp>
    <dsp:sp modelId="{47F4E2FF-2D97-4621-A025-878395BD3917}">
      <dsp:nvSpPr>
        <dsp:cNvPr id="0" name=""/>
        <dsp:cNvSpPr/>
      </dsp:nvSpPr>
      <dsp:spPr>
        <a:xfrm>
          <a:off x="4622152" y="129635"/>
          <a:ext cx="1015930" cy="507965"/>
        </a:xfrm>
        <a:prstGeom prst="roundRect">
          <a:avLst>
            <a:gd name="adj" fmla="val 10000"/>
          </a:avLst>
        </a:prstGeom>
        <a:solidFill>
          <a:srgbClr val="99FF99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Promoted based on selection #</a:t>
          </a:r>
        </a:p>
      </dsp:txBody>
      <dsp:txXfrm>
        <a:off x="4637030" y="144513"/>
        <a:ext cx="986174" cy="478209"/>
      </dsp:txXfrm>
    </dsp:sp>
    <dsp:sp modelId="{363CF119-7A09-4638-BB7E-F998E42F0010}">
      <dsp:nvSpPr>
        <dsp:cNvPr id="0" name=""/>
        <dsp:cNvSpPr/>
      </dsp:nvSpPr>
      <dsp:spPr>
        <a:xfrm rot="2829178">
          <a:off x="1275575" y="1017179"/>
          <a:ext cx="597568" cy="47238"/>
        </a:xfrm>
        <a:custGeom>
          <a:avLst/>
          <a:gdLst/>
          <a:ahLst/>
          <a:cxnLst/>
          <a:rect l="0" t="0" r="0" b="0"/>
          <a:pathLst>
            <a:path>
              <a:moveTo>
                <a:pt x="0" y="23619"/>
              </a:moveTo>
              <a:lnTo>
                <a:pt x="597568" y="23619"/>
              </a:lnTo>
            </a:path>
          </a:pathLst>
        </a:custGeom>
        <a:noFill/>
        <a:ln w="285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+mj-lt"/>
            <a:cs typeface="Times New Roman" panose="02020603050405020304" pitchFamily="18" charset="0"/>
          </a:endParaRPr>
        </a:p>
      </dsp:txBody>
      <dsp:txXfrm>
        <a:off x="1559420" y="1025859"/>
        <a:ext cx="29878" cy="29878"/>
      </dsp:txXfrm>
    </dsp:sp>
    <dsp:sp modelId="{F3DF7902-647D-4689-9A3B-1D0FF4CCF83E}">
      <dsp:nvSpPr>
        <dsp:cNvPr id="0" name=""/>
        <dsp:cNvSpPr/>
      </dsp:nvSpPr>
      <dsp:spPr>
        <a:xfrm>
          <a:off x="1777545" y="1005876"/>
          <a:ext cx="1015930" cy="507965"/>
        </a:xfrm>
        <a:prstGeom prst="roundRect">
          <a:avLst>
            <a:gd name="adj" fmla="val 10000"/>
          </a:avLst>
        </a:prstGeom>
        <a:solidFill>
          <a:srgbClr val="FFC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Only </a:t>
          </a:r>
          <a:r>
            <a:rPr lang="en-US" sz="1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MarineNet</a:t>
          </a:r>
          <a:r>
            <a:rPr lang="en-U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completed and no SDA waiver</a:t>
          </a:r>
        </a:p>
      </dsp:txBody>
      <dsp:txXfrm>
        <a:off x="1792423" y="1020754"/>
        <a:ext cx="986174" cy="478209"/>
      </dsp:txXfrm>
    </dsp:sp>
    <dsp:sp modelId="{1F051695-3A07-4430-BB29-19D30106E992}">
      <dsp:nvSpPr>
        <dsp:cNvPr id="0" name=""/>
        <dsp:cNvSpPr/>
      </dsp:nvSpPr>
      <dsp:spPr>
        <a:xfrm>
          <a:off x="2793476" y="1236239"/>
          <a:ext cx="406372" cy="47238"/>
        </a:xfrm>
        <a:custGeom>
          <a:avLst/>
          <a:gdLst/>
          <a:ahLst/>
          <a:cxnLst/>
          <a:rect l="0" t="0" r="0" b="0"/>
          <a:pathLst>
            <a:path>
              <a:moveTo>
                <a:pt x="0" y="23619"/>
              </a:moveTo>
              <a:lnTo>
                <a:pt x="406372" y="23619"/>
              </a:lnTo>
            </a:path>
          </a:pathLst>
        </a:custGeom>
        <a:noFill/>
        <a:ln w="285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86503" y="1249699"/>
        <a:ext cx="20318" cy="20318"/>
      </dsp:txXfrm>
    </dsp:sp>
    <dsp:sp modelId="{8D751EC6-AD80-4463-B9EA-F55E3BAADB8F}">
      <dsp:nvSpPr>
        <dsp:cNvPr id="0" name=""/>
        <dsp:cNvSpPr/>
      </dsp:nvSpPr>
      <dsp:spPr>
        <a:xfrm>
          <a:off x="3199848" y="933851"/>
          <a:ext cx="1015930" cy="652014"/>
        </a:xfrm>
        <a:prstGeom prst="roundRect">
          <a:avLst>
            <a:gd name="adj" fmla="val 10000"/>
          </a:avLst>
        </a:prstGeom>
        <a:solidFill>
          <a:srgbClr val="FFC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 </a:t>
          </a:r>
          <a:r>
            <a:rPr lang="en-US" sz="1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</a:t>
          </a:r>
          <a:r>
            <a:rPr lang="en-U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UD promotion restriction by MMPB-11</a:t>
          </a:r>
        </a:p>
      </dsp:txBody>
      <dsp:txXfrm>
        <a:off x="3218945" y="952948"/>
        <a:ext cx="977736" cy="613820"/>
      </dsp:txXfrm>
    </dsp:sp>
    <dsp:sp modelId="{9B2AE85D-5FBA-4907-9942-496C5579BEB8}">
      <dsp:nvSpPr>
        <dsp:cNvPr id="0" name=""/>
        <dsp:cNvSpPr/>
      </dsp:nvSpPr>
      <dsp:spPr>
        <a:xfrm>
          <a:off x="4215779" y="1236239"/>
          <a:ext cx="406372" cy="47238"/>
        </a:xfrm>
        <a:custGeom>
          <a:avLst/>
          <a:gdLst/>
          <a:ahLst/>
          <a:cxnLst/>
          <a:rect l="0" t="0" r="0" b="0"/>
          <a:pathLst>
            <a:path>
              <a:moveTo>
                <a:pt x="0" y="23619"/>
              </a:moveTo>
              <a:lnTo>
                <a:pt x="406372" y="23619"/>
              </a:lnTo>
            </a:path>
          </a:pathLst>
        </a:custGeom>
        <a:noFill/>
        <a:ln w="285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08806" y="1249699"/>
        <a:ext cx="20318" cy="20318"/>
      </dsp:txXfrm>
    </dsp:sp>
    <dsp:sp modelId="{60881CD2-5544-495A-A63F-E5EACE803CB4}">
      <dsp:nvSpPr>
        <dsp:cNvPr id="0" name=""/>
        <dsp:cNvSpPr/>
      </dsp:nvSpPr>
      <dsp:spPr>
        <a:xfrm>
          <a:off x="4622152" y="930971"/>
          <a:ext cx="1015930" cy="657774"/>
        </a:xfrm>
        <a:prstGeom prst="roundRect">
          <a:avLst>
            <a:gd name="adj" fmla="val 10000"/>
          </a:avLst>
        </a:prstGeom>
        <a:solidFill>
          <a:srgbClr val="99FF99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Completes either resident or seminar within 365 days</a:t>
          </a:r>
        </a:p>
      </dsp:txBody>
      <dsp:txXfrm>
        <a:off x="4641418" y="950237"/>
        <a:ext cx="977398" cy="619242"/>
      </dsp:txXfrm>
    </dsp:sp>
    <dsp:sp modelId="{35C6655F-FE95-46E7-AE15-FF1D60678159}">
      <dsp:nvSpPr>
        <dsp:cNvPr id="0" name=""/>
        <dsp:cNvSpPr/>
      </dsp:nvSpPr>
      <dsp:spPr>
        <a:xfrm rot="19457599">
          <a:off x="5591044" y="1090199"/>
          <a:ext cx="500449" cy="47238"/>
        </a:xfrm>
        <a:custGeom>
          <a:avLst/>
          <a:gdLst/>
          <a:ahLst/>
          <a:cxnLst/>
          <a:rect l="0" t="0" r="0" b="0"/>
          <a:pathLst>
            <a:path>
              <a:moveTo>
                <a:pt x="0" y="23619"/>
              </a:moveTo>
              <a:lnTo>
                <a:pt x="500449" y="23619"/>
              </a:lnTo>
            </a:path>
          </a:pathLst>
        </a:custGeom>
        <a:noFill/>
        <a:ln w="285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28757" y="1101307"/>
        <a:ext cx="25022" cy="25022"/>
      </dsp:txXfrm>
    </dsp:sp>
    <dsp:sp modelId="{F7577240-52D7-4692-8A3D-5231F4CE711B}">
      <dsp:nvSpPr>
        <dsp:cNvPr id="0" name=""/>
        <dsp:cNvSpPr/>
      </dsp:nvSpPr>
      <dsp:spPr>
        <a:xfrm>
          <a:off x="6044455" y="713796"/>
          <a:ext cx="1015930" cy="507965"/>
        </a:xfrm>
        <a:prstGeom prst="roundRect">
          <a:avLst>
            <a:gd name="adj" fmla="val 10000"/>
          </a:avLst>
        </a:prstGeom>
        <a:solidFill>
          <a:srgbClr val="99FF99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Selection number not reached </a:t>
          </a:r>
        </a:p>
      </dsp:txBody>
      <dsp:txXfrm>
        <a:off x="6059333" y="728674"/>
        <a:ext cx="986174" cy="478209"/>
      </dsp:txXfrm>
    </dsp:sp>
    <dsp:sp modelId="{E0DF1382-F0AF-43CE-A3CD-893F951D2802}">
      <dsp:nvSpPr>
        <dsp:cNvPr id="0" name=""/>
        <dsp:cNvSpPr/>
      </dsp:nvSpPr>
      <dsp:spPr>
        <a:xfrm>
          <a:off x="7060386" y="944159"/>
          <a:ext cx="406372" cy="47238"/>
        </a:xfrm>
        <a:custGeom>
          <a:avLst/>
          <a:gdLst/>
          <a:ahLst/>
          <a:cxnLst/>
          <a:rect l="0" t="0" r="0" b="0"/>
          <a:pathLst>
            <a:path>
              <a:moveTo>
                <a:pt x="0" y="23619"/>
              </a:moveTo>
              <a:lnTo>
                <a:pt x="406372" y="23619"/>
              </a:lnTo>
            </a:path>
          </a:pathLst>
        </a:custGeom>
        <a:noFill/>
        <a:ln w="285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253413" y="957619"/>
        <a:ext cx="20318" cy="20318"/>
      </dsp:txXfrm>
    </dsp:sp>
    <dsp:sp modelId="{9527AB2E-6135-4504-BA79-782DDCB7203E}">
      <dsp:nvSpPr>
        <dsp:cNvPr id="0" name=""/>
        <dsp:cNvSpPr/>
      </dsp:nvSpPr>
      <dsp:spPr>
        <a:xfrm>
          <a:off x="7466758" y="713796"/>
          <a:ext cx="1015930" cy="507965"/>
        </a:xfrm>
        <a:prstGeom prst="roundRect">
          <a:avLst>
            <a:gd name="adj" fmla="val 10000"/>
          </a:avLst>
        </a:prstGeom>
        <a:solidFill>
          <a:srgbClr val="99FF99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Promoted based on selection #</a:t>
          </a:r>
        </a:p>
      </dsp:txBody>
      <dsp:txXfrm>
        <a:off x="7481636" y="728674"/>
        <a:ext cx="986174" cy="478209"/>
      </dsp:txXfrm>
    </dsp:sp>
    <dsp:sp modelId="{6BB773DF-CA99-4945-996A-272D2AAFFBC4}">
      <dsp:nvSpPr>
        <dsp:cNvPr id="0" name=""/>
        <dsp:cNvSpPr/>
      </dsp:nvSpPr>
      <dsp:spPr>
        <a:xfrm rot="2142401">
          <a:off x="5591044" y="1382279"/>
          <a:ext cx="500449" cy="47238"/>
        </a:xfrm>
        <a:custGeom>
          <a:avLst/>
          <a:gdLst/>
          <a:ahLst/>
          <a:cxnLst/>
          <a:rect l="0" t="0" r="0" b="0"/>
          <a:pathLst>
            <a:path>
              <a:moveTo>
                <a:pt x="0" y="23619"/>
              </a:moveTo>
              <a:lnTo>
                <a:pt x="500449" y="23619"/>
              </a:lnTo>
            </a:path>
          </a:pathLst>
        </a:custGeom>
        <a:noFill/>
        <a:ln w="285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28757" y="1393387"/>
        <a:ext cx="25022" cy="25022"/>
      </dsp:txXfrm>
    </dsp:sp>
    <dsp:sp modelId="{AFD3F77C-E8A1-44B6-A200-76527B06F657}">
      <dsp:nvSpPr>
        <dsp:cNvPr id="0" name=""/>
        <dsp:cNvSpPr/>
      </dsp:nvSpPr>
      <dsp:spPr>
        <a:xfrm>
          <a:off x="6044455" y="1297956"/>
          <a:ext cx="1015930" cy="507965"/>
        </a:xfrm>
        <a:prstGeom prst="roundRect">
          <a:avLst>
            <a:gd name="adj" fmla="val 10000"/>
          </a:avLst>
        </a:prstGeom>
        <a:solidFill>
          <a:srgbClr val="99FF99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Selection number passed</a:t>
          </a:r>
        </a:p>
      </dsp:txBody>
      <dsp:txXfrm>
        <a:off x="6059333" y="1312834"/>
        <a:ext cx="986174" cy="478209"/>
      </dsp:txXfrm>
    </dsp:sp>
    <dsp:sp modelId="{80D14082-A6CC-4580-98F1-6615BCC2B671}">
      <dsp:nvSpPr>
        <dsp:cNvPr id="0" name=""/>
        <dsp:cNvSpPr/>
      </dsp:nvSpPr>
      <dsp:spPr>
        <a:xfrm>
          <a:off x="7060386" y="1528319"/>
          <a:ext cx="406372" cy="47238"/>
        </a:xfrm>
        <a:custGeom>
          <a:avLst/>
          <a:gdLst/>
          <a:ahLst/>
          <a:cxnLst/>
          <a:rect l="0" t="0" r="0" b="0"/>
          <a:pathLst>
            <a:path>
              <a:moveTo>
                <a:pt x="0" y="23619"/>
              </a:moveTo>
              <a:lnTo>
                <a:pt x="406372" y="23619"/>
              </a:lnTo>
            </a:path>
          </a:pathLst>
        </a:custGeom>
        <a:noFill/>
        <a:ln w="285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253413" y="1541779"/>
        <a:ext cx="20318" cy="20318"/>
      </dsp:txXfrm>
    </dsp:sp>
    <dsp:sp modelId="{99C343C8-4800-49B0-9F7B-9E6B530EE118}">
      <dsp:nvSpPr>
        <dsp:cNvPr id="0" name=""/>
        <dsp:cNvSpPr/>
      </dsp:nvSpPr>
      <dsp:spPr>
        <a:xfrm>
          <a:off x="7466758" y="1297956"/>
          <a:ext cx="1015930" cy="507965"/>
        </a:xfrm>
        <a:prstGeom prst="roundRect">
          <a:avLst>
            <a:gd name="adj" fmla="val 10000"/>
          </a:avLst>
        </a:prstGeom>
        <a:solidFill>
          <a:srgbClr val="99FF99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Promote 1st month following </a:t>
          </a:r>
          <a:r>
            <a:rPr lang="en-US" sz="1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PME</a:t>
          </a:r>
          <a:r>
            <a:rPr lang="en-U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completion</a:t>
          </a:r>
        </a:p>
      </dsp:txBody>
      <dsp:txXfrm>
        <a:off x="7481636" y="1312834"/>
        <a:ext cx="986174" cy="478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291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07" tIns="45902" rIns="91807" bIns="45902" numCol="1" anchor="t" anchorCtr="0" compatLnSpc="1">
            <a:prstTxWarp prst="textNoShape">
              <a:avLst/>
            </a:prstTxWarp>
          </a:bodyPr>
          <a:lstStyle>
            <a:lvl1pPr defTabSz="91869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581" y="1"/>
            <a:ext cx="304291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07" tIns="45902" rIns="91807" bIns="45902" numCol="1" anchor="t" anchorCtr="0" compatLnSpc="1">
            <a:prstTxWarp prst="textNoShape">
              <a:avLst/>
            </a:prstTxWarp>
          </a:bodyPr>
          <a:lstStyle>
            <a:lvl1pPr algn="r" defTabSz="91869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692"/>
            <a:ext cx="304291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07" tIns="45902" rIns="91807" bIns="45902" numCol="1" anchor="b" anchorCtr="0" compatLnSpc="1">
            <a:prstTxWarp prst="textNoShape">
              <a:avLst/>
            </a:prstTxWarp>
          </a:bodyPr>
          <a:lstStyle>
            <a:lvl1pPr defTabSz="91869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581" y="8842692"/>
            <a:ext cx="304291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07" tIns="45902" rIns="91807" bIns="45902" numCol="1" anchor="b" anchorCtr="0" compatLnSpc="1">
            <a:prstTxWarp prst="textNoShape">
              <a:avLst/>
            </a:prstTxWarp>
          </a:bodyPr>
          <a:lstStyle>
            <a:lvl1pPr algn="r" defTabSz="918698">
              <a:defRPr sz="1200"/>
            </a:lvl1pPr>
          </a:lstStyle>
          <a:p>
            <a:pPr>
              <a:defRPr/>
            </a:pPr>
            <a:fld id="{58B3AD69-446E-49A0-9543-A437096C7C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140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291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1" tIns="46830" rIns="93661" bIns="46830" numCol="1" anchor="t" anchorCtr="0" compatLnSpc="1">
            <a:prstTxWarp prst="textNoShape">
              <a:avLst/>
            </a:prstTxWarp>
          </a:bodyPr>
          <a:lstStyle>
            <a:lvl1pPr defTabSz="937937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581" y="1"/>
            <a:ext cx="304291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1" tIns="46830" rIns="93661" bIns="46830" numCol="1" anchor="t" anchorCtr="0" compatLnSpc="1">
            <a:prstTxWarp prst="textNoShape">
              <a:avLst/>
            </a:prstTxWarp>
          </a:bodyPr>
          <a:lstStyle>
            <a:lvl1pPr algn="r" defTabSz="937937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700088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0" y="4420550"/>
            <a:ext cx="5620406" cy="418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1" tIns="46830" rIns="93661" bIns="468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692"/>
            <a:ext cx="304291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1" tIns="46830" rIns="93661" bIns="46830" numCol="1" anchor="b" anchorCtr="0" compatLnSpc="1">
            <a:prstTxWarp prst="textNoShape">
              <a:avLst/>
            </a:prstTxWarp>
          </a:bodyPr>
          <a:lstStyle>
            <a:lvl1pPr defTabSz="937937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581" y="8842692"/>
            <a:ext cx="304291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1" tIns="46830" rIns="93661" bIns="46830" numCol="1" anchor="b" anchorCtr="0" compatLnSpc="1">
            <a:prstTxWarp prst="textNoShape">
              <a:avLst/>
            </a:prstTxWarp>
          </a:bodyPr>
          <a:lstStyle>
            <a:lvl1pPr algn="r" defTabSz="937937">
              <a:defRPr sz="1200"/>
            </a:lvl1pPr>
          </a:lstStyle>
          <a:p>
            <a:pPr>
              <a:defRPr/>
            </a:pPr>
            <a:fld id="{92C78CDF-0C63-421C-BC5E-75779A172A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454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/>
        <a:ea typeface="+mn-ea"/>
        <a:cs typeface="Times New Roman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/>
        <a:ea typeface="+mn-ea"/>
        <a:cs typeface="Times New Roman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/>
        <a:ea typeface="+mn-ea"/>
        <a:cs typeface="Times New Roman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/>
        <a:ea typeface="+mn-ea"/>
        <a:cs typeface="Times New Roman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/>
        <a:ea typeface="+mn-ea"/>
        <a:cs typeface="Times New Roman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65551A5B-EB9D-B440-2A6F-C7F20EC001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7141C3B5-E3EE-67CE-E82C-9FA36691F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C853A2A9-B874-6A74-ABEF-05C17128F2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09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9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486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20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92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64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36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2D4196-8AA4-4F0F-B5F4-C36E91632DC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29CBFF25-DB95-3663-F4C8-93FD1F250A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6600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82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54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1050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82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54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26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98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70B9F5-1F61-4CBC-9BC1-C17D3EFAD16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4EE8FDB7-170D-43EA-6C22-F31D66DF58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714875" cy="3535362"/>
          </a:xfrm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0D982C08-05BB-D22D-4B72-E42E753F98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37063"/>
            <a:ext cx="18407063" cy="383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621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A42C14C4-E254-174C-6C3B-6DD979B8AE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6600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82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54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1050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82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54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26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98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C6784D-119C-4C85-BE79-0B268DA506F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5AF7F981-FB0E-A8D3-4982-7D676AD962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A271D0AD-85B1-2505-08AF-6B3B7F1C12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B6201D0E-B550-5D62-7402-A9F93319C2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A7B8EEC9-FA54-2E66-B5FB-C7F15D43C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9584C8ED-7F26-0C47-3C13-E16AF2248D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09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9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486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20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92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64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36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CE444F-0014-44F0-AE17-56FF8351987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B6201D0E-B550-5D62-7402-A9F93319C2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A7B8EEC9-FA54-2E66-B5FB-C7F15D43C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9584C8ED-7F26-0C47-3C13-E16AF2248D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09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9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486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20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92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64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36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CE444F-0014-44F0-AE17-56FF8351987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569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B6201D0E-B550-5D62-7402-A9F93319C2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A7B8EEC9-FA54-2E66-B5FB-C7F15D43C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9584C8ED-7F26-0C47-3C13-E16AF2248D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09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9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486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20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92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64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36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CE444F-0014-44F0-AE17-56FF8351987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920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B5879A38-2856-33E2-0D60-23F7F7FCD8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6600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82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54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1050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82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54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26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98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C2EABA-D7AB-4538-9312-D0F55D08333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0B86E5AE-4BF6-814A-4F78-F5FC86B20D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2962" cy="3489325"/>
          </a:xfrm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BA9ABFB3-B821-6356-D5F7-B1510B8D1F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9800" y="4419600"/>
            <a:ext cx="1109663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Briefing Guide</a:t>
            </a:r>
          </a:p>
        </p:txBody>
      </p:sp>
    </p:spTree>
    <p:extLst>
      <p:ext uri="{BB962C8B-B14F-4D97-AF65-F5344CB8AC3E}">
        <p14:creationId xmlns:p14="http://schemas.microsoft.com/office/powerpoint/2010/main" val="38012926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8D7E476C-904A-A0E1-1B6B-760272653A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6600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82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54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1050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82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54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26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98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BB8BA2-1BEA-4068-817E-7977C1BE011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4252F4C5-46A7-8BC4-BE8A-FBDFE80013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714875" cy="3535362"/>
          </a:xfrm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04FF618E-C1C1-B78E-91B8-A4EA9C0E14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37063"/>
            <a:ext cx="5357813" cy="4657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89" tIns="46644" rIns="93289" bIns="46644"/>
          <a:lstStyle/>
          <a:p>
            <a:pPr eaLnBrk="1" hangingPunct="1">
              <a:buFontTx/>
              <a:buChar char="•"/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E62339F5-F98E-5579-C5FB-6C237BDF18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6600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82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54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1050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82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54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26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98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796EDE-915C-48BC-B3F9-9C5EEF9C7D8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8BA9E7BC-5104-7997-2038-6DD51B769C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714875" cy="3535362"/>
          </a:xfrm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761F502A-5BF6-58A0-B0A2-3F7A5DB138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37063"/>
            <a:ext cx="5357813" cy="4657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89" tIns="46644" rIns="93289" bIns="46644"/>
          <a:lstStyle/>
          <a:p>
            <a:pPr eaLnBrk="1" hangingPunct="1">
              <a:buFontTx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8B8E9CE8-B833-F290-B45E-BF5B3B41A4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6600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82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54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1050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82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54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26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98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528B08-C9BA-4917-8B63-84E35E577C7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921F96FE-ABDF-1FF1-6FBB-A19FBE0192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714875" cy="3535362"/>
          </a:xfrm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E7644239-34A0-05DA-FD9C-A454E47B2F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37063"/>
            <a:ext cx="5205413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5201287A-DF45-84EB-1858-AA2679C757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6600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82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54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1050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82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54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26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98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A87219-682F-47D6-A55E-C4A3527B982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F1974DE5-9853-5A7A-7F18-28C89078F5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27B7047C-6834-EB51-1C6C-20C424DF13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98FED7E2-F687-E5EC-A26F-4FA7E688B9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5E5A82F1-D77F-23E7-00C4-49160E486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255E42E7-5DEE-7502-41DA-95C9043279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53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4163" defTabSz="8953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0938" indent="-225425" defTabSz="8953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900" indent="-225425" defTabSz="8953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4863" indent="-225425" defTabSz="8953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2063" indent="-225425" defTabSz="895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9263" indent="-225425" defTabSz="895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6463" indent="-225425" defTabSz="895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3663" indent="-225425" defTabSz="895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DB848A-9434-4E07-85F9-69642E406D9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64780" indent="-2918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75227" indent="-2340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48203" indent="-2340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19576" indent="-2340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81329" indent="-2340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43084" indent="-2340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04837" indent="-2340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66590" indent="-2340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23506" eaLnBrk="1" hangingPunct="1">
              <a:spcBef>
                <a:spcPct val="0"/>
              </a:spcBef>
            </a:pPr>
            <a:fld id="{0A448A09-F3A0-4F07-9B54-1DF64FAA19A1}" type="slidenum">
              <a:rPr lang="en-US" altLang="en-US" smtClean="0">
                <a:cs typeface="Arial" charset="0"/>
              </a:rPr>
              <a:pPr defTabSz="923506" eaLnBrk="1" hangingPunct="1">
                <a:spcBef>
                  <a:spcPct val="0"/>
                </a:spcBef>
              </a:pPr>
              <a:t>21</a:t>
            </a:fld>
            <a:endParaRPr lang="en-US" altLang="en-US" dirty="0">
              <a:cs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3738"/>
            <a:ext cx="4618038" cy="3463925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609" y="4389419"/>
            <a:ext cx="5137978" cy="4237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91772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C78CDF-0C63-421C-BC5E-75779A172A5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7725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C78CDF-0C63-421C-BC5E-75779A172A5B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265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711200"/>
            <a:ext cx="4727575" cy="354488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922" y="4491318"/>
            <a:ext cx="5257571" cy="4252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87" tIns="46494" rIns="92987" bIns="46494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1929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>
            <a:extLst>
              <a:ext uri="{FF2B5EF4-FFF2-40B4-BE49-F238E27FC236}">
                <a16:creationId xmlns:a16="http://schemas.microsoft.com/office/drawing/2014/main" id="{87907A9D-2A12-02B9-9F25-F5B7AA1A17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>
            <a:extLst>
              <a:ext uri="{FF2B5EF4-FFF2-40B4-BE49-F238E27FC236}">
                <a16:creationId xmlns:a16="http://schemas.microsoft.com/office/drawing/2014/main" id="{88D781BE-76E9-8299-79A8-E4C773605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092" name="Slide Number Placeholder 3">
            <a:extLst>
              <a:ext uri="{FF2B5EF4-FFF2-40B4-BE49-F238E27FC236}">
                <a16:creationId xmlns:a16="http://schemas.microsoft.com/office/drawing/2014/main" id="{46889312-D87A-11FB-6B21-4CC841B777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09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9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486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20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92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64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36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EF00D4-B6A9-425A-969F-DB9500A1AA7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>
            <a:extLst>
              <a:ext uri="{FF2B5EF4-FFF2-40B4-BE49-F238E27FC236}">
                <a16:creationId xmlns:a16="http://schemas.microsoft.com/office/drawing/2014/main" id="{47AD84C6-DA06-E95D-3B63-71BF355265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>
            <a:extLst>
              <a:ext uri="{FF2B5EF4-FFF2-40B4-BE49-F238E27FC236}">
                <a16:creationId xmlns:a16="http://schemas.microsoft.com/office/drawing/2014/main" id="{58D28726-10B3-2ADE-2989-52CC8159F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188" name="Slide Number Placeholder 3">
            <a:extLst>
              <a:ext uri="{FF2B5EF4-FFF2-40B4-BE49-F238E27FC236}">
                <a16:creationId xmlns:a16="http://schemas.microsoft.com/office/drawing/2014/main" id="{A891CD84-32E0-8313-8FD0-38FDE7C56B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09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9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486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20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92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64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36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A8A487-559C-45A1-8FBC-47580E1DE91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>
            <a:extLst>
              <a:ext uri="{FF2B5EF4-FFF2-40B4-BE49-F238E27FC236}">
                <a16:creationId xmlns:a16="http://schemas.microsoft.com/office/drawing/2014/main" id="{2BCC137B-7348-4D44-E0F0-4ED2E3A31C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>
            <a:extLst>
              <a:ext uri="{FF2B5EF4-FFF2-40B4-BE49-F238E27FC236}">
                <a16:creationId xmlns:a16="http://schemas.microsoft.com/office/drawing/2014/main" id="{67B04546-6E38-74A8-A1C0-28C6A4533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332" name="Slide Number Placeholder 3">
            <a:extLst>
              <a:ext uri="{FF2B5EF4-FFF2-40B4-BE49-F238E27FC236}">
                <a16:creationId xmlns:a16="http://schemas.microsoft.com/office/drawing/2014/main" id="{B07F5D6D-B1D8-36C0-CD5D-645E0327D3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09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9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486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20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92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64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36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458A00-D1FA-43BA-ABE3-0016A05A65C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B35E4004-DA86-4493-E6F2-283A388D5D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6913"/>
            <a:ext cx="4657725" cy="3492500"/>
          </a:xfrm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E28EC5-2754-DF68-32C4-2A9FA67F54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endParaRPr lang="en-US" sz="1000" dirty="0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FC0F453F-FBA6-C68F-7F72-7FF0D41306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53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4163" defTabSz="8953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0938" indent="-225425" defTabSz="8953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900" indent="-225425" defTabSz="8953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4863" indent="-225425" defTabSz="8953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2063" indent="-225425" defTabSz="895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9263" indent="-225425" defTabSz="895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6463" indent="-225425" defTabSz="895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3663" indent="-225425" defTabSz="895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59FFDD-79FD-4D19-B5C9-895A8FC2603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>
            <a:extLst>
              <a:ext uri="{FF2B5EF4-FFF2-40B4-BE49-F238E27FC236}">
                <a16:creationId xmlns:a16="http://schemas.microsoft.com/office/drawing/2014/main" id="{87907A9D-2A12-02B9-9F25-F5B7AA1A17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>
            <a:extLst>
              <a:ext uri="{FF2B5EF4-FFF2-40B4-BE49-F238E27FC236}">
                <a16:creationId xmlns:a16="http://schemas.microsoft.com/office/drawing/2014/main" id="{88D781BE-76E9-8299-79A8-E4C773605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092" name="Slide Number Placeholder 3">
            <a:extLst>
              <a:ext uri="{FF2B5EF4-FFF2-40B4-BE49-F238E27FC236}">
                <a16:creationId xmlns:a16="http://schemas.microsoft.com/office/drawing/2014/main" id="{46889312-D87A-11FB-6B21-4CC841B777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09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9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486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20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92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64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36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EF00D4-B6A9-425A-969F-DB9500A1AA7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429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929BB81D-3E73-007C-DAD6-AEE99CD24C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6600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82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54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1050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82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54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26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98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9A06F9-8BF5-4A99-8F6D-0E609D73E25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89BA9A0E-95EF-701F-02FB-365DE5B548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6797FFCB-5ECB-014B-1186-8F61D3103B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717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E7B8D391-9C05-F29C-5455-CDD8371438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>
            <a:extLst>
              <a:ext uri="{FF2B5EF4-FFF2-40B4-BE49-F238E27FC236}">
                <a16:creationId xmlns:a16="http://schemas.microsoft.com/office/drawing/2014/main" id="{46107839-B477-F62E-C950-8C7EE4655C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en-US" altLang="en-US" dirty="0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C3015392-9060-2329-603A-EE5B613EBF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09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9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486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20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92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64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36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EBE5F2-7B9B-4984-BEAC-3E9057940DF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B6151915-7A34-6D48-C102-9B33A28845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14473ACF-52F1-02F0-4AEB-4CF299657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7D2E9E4D-3EDA-09C4-8C65-87D923FF83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09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9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486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20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92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64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36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E15763-0F40-45BF-AF16-B40466393ED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E2287CA8-1AB2-A1C2-078B-A77A38A0F4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D17F5D45-4B66-AC18-6830-1B74C90A7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9D8A0880-45F4-C3FE-6DCE-7DC7B612B2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09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9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486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20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92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64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36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A827FF-18CC-4D9B-BD30-AE39513DD88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559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7D25AEE2-FCEF-B19D-7F10-29F1BECFBB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6600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82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54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1050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82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54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26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98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F7872F-AD9F-405F-A768-FF2313195BD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3A346A5E-8461-CA95-5D6A-93F2A8FC5D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16894BCE-A5EF-172A-1DC3-87064C77C0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637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file:///O:\Graphics\BRIEFS\CSSARS\pics&amp;logos\redbar.JPG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file:///O:\Graphics\BRIEFS\CSSARS\pics&amp;logos\redbar.JPG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/C:\TEMP\bluebar.JPG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/C:\TEMP\bluebar.JPG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/C:\TEMP\bluebar.JPG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400" y="2130425"/>
            <a:ext cx="64516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886200"/>
            <a:ext cx="7010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91375" y="4960"/>
            <a:ext cx="2692400" cy="6858000"/>
            <a:chOff x="830970" y="4960"/>
            <a:chExt cx="2692400" cy="6858000"/>
          </a:xfrm>
        </p:grpSpPr>
        <p:pic>
          <p:nvPicPr>
            <p:cNvPr id="11" name="Picture 3" descr="O:\Graphics\BRIEFS\CSSARS\pics&amp;logos\redbar.JPG"/>
            <p:cNvPicPr>
              <a:picLocks noChangeAspect="1" noChangeArrowheads="1"/>
            </p:cNvPicPr>
            <p:nvPr userDrawn="1"/>
          </p:nvPicPr>
          <p:blipFill>
            <a:blip r:embed="rId2" r:link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5414" y1="36250" x2="5414" y2="36250"/>
                          <a14:foregroundMark x1="14650" y1="28250" x2="14650" y2="28250"/>
                          <a14:foregroundMark x1="11783" y1="29750" x2="11783" y2="29750"/>
                          <a14:foregroundMark x1="9554" y1="31875" x2="9554" y2="318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970" y="4960"/>
              <a:ext cx="26924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623" y="1371600"/>
              <a:ext cx="2597095" cy="25970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646794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0B7C-0D06-483F-B7DC-D3CACB5B7DAF}" type="datetime1">
              <a:rPr lang="en-US" smtClean="0"/>
              <a:t>7/19/2024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B0C7CA-A1C4-4743-9EE8-AC4257B46D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1415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544F-67BF-47B6-B261-481D87372F49}" type="datetime1">
              <a:rPr lang="en-US" smtClean="0"/>
              <a:t>7/19/2024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B0C7CA-A1C4-4743-9EE8-AC4257B46D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90610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30F03-8982-4C51-AB94-99910086FD34}" type="datetime1">
              <a:rPr lang="en-US" smtClean="0"/>
              <a:t>7/19/2024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F83F0-4E09-428B-A9DF-4D6C481623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0669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O:\Graphics\BRIEFS\CSSARS\pics&amp;logos\redbar.JPG">
            <a:extLst>
              <a:ext uri="{FF2B5EF4-FFF2-40B4-BE49-F238E27FC236}">
                <a16:creationId xmlns:a16="http://schemas.microsoft.com/office/drawing/2014/main" id="{C86E2943-4B8C-A47A-AF35-445E210DB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92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2400" y="2286000"/>
            <a:ext cx="6223000" cy="11430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 i="1"/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4267200"/>
            <a:ext cx="6172200" cy="1752600"/>
          </a:xfrm>
        </p:spPr>
        <p:txBody>
          <a:bodyPr/>
          <a:lstStyle>
            <a:lvl1pPr marL="0" indent="0" algn="ctr">
              <a:buFontTx/>
              <a:buNone/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31C00DD9-7D2F-B689-0B40-F819E4BF94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 algn="l">
              <a:defRPr sz="8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13C17784-E76B-6061-7B9D-ED2E6AE636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748463" y="6543675"/>
            <a:ext cx="2395537" cy="314325"/>
          </a:xfrm>
          <a:prstGeom prst="rect">
            <a:avLst/>
          </a:prstGeom>
        </p:spPr>
        <p:txBody>
          <a:bodyPr/>
          <a:lstStyle>
            <a:lvl1pPr algn="r" eaLnBrk="0" hangingPunct="0">
              <a:defRPr sz="800">
                <a:solidFill>
                  <a:srgbClr val="CC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66476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162800" cy="762000"/>
          </a:xfrm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C1F6AE-74FD-009B-FFA0-1E79687841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51386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MPR-1 BOARD SCHED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20A614AB-8ABA-570A-51F5-134FFBA02F4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496050"/>
            <a:ext cx="2185988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55" tIns="45627" rIns="91255" bIns="45627" anchor="b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800"/>
              <a:t>Slide </a:t>
            </a:r>
            <a:fld id="{F63235F3-9C1F-42D2-8359-4E8B0161A3C8}" type="slidenum">
              <a:rPr lang="en-US" altLang="en-US" sz="800"/>
              <a:pPr/>
              <a:t>‹#›</a:t>
            </a:fld>
            <a:endParaRPr lang="en-US" altLang="en-US" sz="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162800" cy="762000"/>
          </a:xfrm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381000"/>
          </a:xfrm>
        </p:spPr>
        <p:txBody>
          <a:bodyPr/>
          <a:lstStyle>
            <a:lvl1pPr marL="0" indent="0" algn="l">
              <a:buNone/>
              <a:defRPr sz="1600" b="1"/>
            </a:lvl1pPr>
            <a:lvl2pPr marL="344488" indent="0" algn="l">
              <a:buNone/>
              <a:defRPr sz="1800" b="1"/>
            </a:lvl2pPr>
            <a:lvl3pPr algn="l">
              <a:defRPr sz="1600" b="1"/>
            </a:lvl3pPr>
            <a:lvl4pPr algn="l">
              <a:defRPr sz="1600" b="1"/>
            </a:lvl4pPr>
            <a:lvl5pPr algn="l">
              <a:defRPr sz="16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685800" y="2200899"/>
            <a:ext cx="3886200" cy="442850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4648200" y="2209800"/>
            <a:ext cx="3886200" cy="442850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735039D5-1E68-BE73-8008-EDC9D2E5DCCF}"/>
              </a:ext>
            </a:extLst>
          </p:cNvPr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85839BFE-B61C-5709-DEBB-4EFFCF59AA1D}"/>
              </a:ext>
            </a:extLst>
          </p:cNvPr>
          <p:cNvSpPr>
            <a:spLocks noGrp="1" noChangeArrowheads="1"/>
          </p:cNvSpPr>
          <p:nvPr>
            <p:ph type="ftr" sz="quarter" idx="15"/>
          </p:nvPr>
        </p:nvSpPr>
        <p:spPr>
          <a:xfrm>
            <a:off x="6748463" y="6543675"/>
            <a:ext cx="2395537" cy="314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65198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74B8D5-FC30-2A22-0E60-D8A7DFB24C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ACA81E-FF51-D05F-EA34-87652C1040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748463" y="6543675"/>
            <a:ext cx="2395537" cy="314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DF4285-DB8D-8A87-248C-6D758B4807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F49E4231-90A2-41D1-AACE-42D0C68033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2398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1628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45170"/>
            <a:ext cx="3810000" cy="483183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170"/>
            <a:ext cx="3810000" cy="483183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3AD7D1-C287-416A-A3A2-A934B28BF8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65802-4459-1292-071F-F95CD94A6E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748463" y="6543675"/>
            <a:ext cx="2395537" cy="314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600269-9D43-C09F-C9B4-27C3A5EF2F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E4E7DDC1-4007-4534-8D51-D9F1581AAF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464409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1628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ctr"/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30212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ctr"/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0212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308517E-6CA1-8799-98A1-3D32C53545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BB0C5FD-F70D-828D-3F46-63F4A0A949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748463" y="6543675"/>
            <a:ext cx="2395537" cy="314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6447B28-35A8-69B7-ED58-4D610647CF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4ACBD9B8-127E-42F4-A32D-6A14C1C99C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281653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1628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8CD2E84-B6D0-1991-0FB3-3C15A5697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A463496-41EC-9A3E-8FA7-EE43C89FF2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748463" y="6543675"/>
            <a:ext cx="2395537" cy="314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DE32779-11D5-7242-5481-84354FEB15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3D973CBD-8F66-4618-961E-CA6F381A73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50694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687" y="0"/>
            <a:ext cx="8402626" cy="1066800"/>
          </a:xfrm>
        </p:spPr>
        <p:txBody>
          <a:bodyPr>
            <a:noAutofit/>
          </a:bodyPr>
          <a:lstStyle>
            <a:lvl1pPr>
              <a:defRPr sz="5400" b="1"/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2589"/>
            <a:ext cx="8229600" cy="41935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39A49F6-E254-4843-B1FE-CF340D8B12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33684"/>
            <a:ext cx="9144000" cy="1093602"/>
            <a:chOff x="0" y="430398"/>
            <a:chExt cx="9144000" cy="1093602"/>
          </a:xfrm>
        </p:grpSpPr>
        <p:pic>
          <p:nvPicPr>
            <p:cNvPr id="9" name="Picture 8" descr="C:\TEMP\bluebar.JPG"/>
            <p:cNvPicPr>
              <a:picLocks noChangeAspect="1" noChangeArrowheads="1"/>
            </p:cNvPicPr>
            <p:nvPr userDrawn="1"/>
          </p:nvPicPr>
          <p:blipFill>
            <a:blip r:embed="rId2" r:link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399381"/>
              <a:ext cx="9144000" cy="12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430398"/>
              <a:ext cx="955650" cy="955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7327331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8F39A1A-1B46-8430-8E0F-006A02582A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660728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A3480-074E-697E-D7C9-821BFCD11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2A02F-588F-33DB-B629-321B64326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8463" y="6535738"/>
            <a:ext cx="2395537" cy="314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2FFAAA-D99A-0D55-F283-3545C68EF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7ACD9602-6774-44E4-A865-5B8E950906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25568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7E1DBE-3832-BB61-B401-D29A3D42FC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63A18-A803-4D87-AC0B-CF635C5058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748463" y="6543675"/>
            <a:ext cx="2395537" cy="314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6FBA3F-4238-A701-6480-633EC83F94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4D9DB7E0-C6CE-4920-819D-EC7810508F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07217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FBF904-9368-DE2A-BDEF-61E23FD65E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40BC79-6204-ADF8-21A1-4073BB82D7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748463" y="6543675"/>
            <a:ext cx="2395537" cy="314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EA09A0-D0DB-5C48-3B43-A8DFBA625A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D5D04886-02B4-417F-9A55-D0066F477E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055258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3F2A68-DCC4-A36A-93B3-BE413C75AF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ED3EAE-6865-3F29-8CB4-4E3708A646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748463" y="6543675"/>
            <a:ext cx="2395537" cy="314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F8138A-82FE-2B84-90E5-D1F5C51A91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ECEFAB8A-1827-47C9-801D-3D33F26957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86440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67818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28600" y="1676400"/>
            <a:ext cx="8610600" cy="4724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92A0D-13E1-AC40-65ED-61EDE4DEAF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9000" y="533400"/>
            <a:ext cx="1905000" cy="457200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A4E802D-1CF6-20FA-7204-6A297495D3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588" y="6496050"/>
            <a:ext cx="2185987" cy="3619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D16C58A2-B8D1-4843-B62D-81567C9FC10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631B8F-4F7E-2C8F-C2DC-F08A3A3C853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xfrm>
            <a:off x="6748463" y="6543675"/>
            <a:ext cx="2395537" cy="314325"/>
          </a:xfrm>
          <a:prstGeom prst="rect">
            <a:avLst/>
          </a:prstGeom>
        </p:spPr>
        <p:txBody>
          <a:bodyPr/>
          <a:lstStyle>
            <a:lvl1pPr algn="r" eaLnBrk="0" hangingPunct="0">
              <a:defRPr sz="800">
                <a:solidFill>
                  <a:srgbClr val="CC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8492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ints of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29506"/>
            <a:ext cx="7162800" cy="584894"/>
          </a:xfrm>
        </p:spPr>
        <p:txBody>
          <a:bodyPr/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08" y="1605892"/>
            <a:ext cx="3067779" cy="2356508"/>
          </a:xfrm>
        </p:spPr>
        <p:txBody>
          <a:bodyPr/>
          <a:lstStyle>
            <a:lvl1pPr marL="0" indent="0">
              <a:buNone/>
              <a:defRPr sz="1300" b="1"/>
            </a:lvl1pPr>
            <a:lvl2pPr>
              <a:defRPr sz="1300" b="1"/>
            </a:lvl2pPr>
            <a:lvl3pPr>
              <a:defRPr sz="1300" b="1"/>
            </a:lvl3pPr>
            <a:lvl4pPr>
              <a:defRPr sz="1300" b="1"/>
            </a:lvl4pPr>
            <a:lvl5pPr>
              <a:defRPr sz="1300" b="1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29998" y="1605892"/>
            <a:ext cx="3033101" cy="2356508"/>
          </a:xfrm>
        </p:spPr>
        <p:txBody>
          <a:bodyPr/>
          <a:lstStyle>
            <a:lvl1pPr marL="0" indent="0">
              <a:buNone/>
              <a:defRPr sz="1300" b="1"/>
            </a:lvl1pPr>
            <a:lvl2pPr>
              <a:defRPr sz="1300" b="1"/>
            </a:lvl2pPr>
            <a:lvl3pPr>
              <a:defRPr sz="1300" b="1"/>
            </a:lvl3pPr>
            <a:lvl4pPr>
              <a:defRPr sz="1300" b="1"/>
            </a:lvl4pPr>
            <a:lvl5pPr>
              <a:defRPr sz="13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717364" y="1605892"/>
            <a:ext cx="2293321" cy="2356508"/>
          </a:xfrm>
        </p:spPr>
        <p:txBody>
          <a:bodyPr/>
          <a:lstStyle>
            <a:lvl1pPr marL="0" indent="0">
              <a:buNone/>
              <a:defRPr sz="1300" b="1"/>
            </a:lvl1pPr>
            <a:lvl2pPr>
              <a:defRPr sz="1300" b="1"/>
            </a:lvl2pPr>
            <a:lvl3pPr>
              <a:defRPr sz="1300" b="1"/>
            </a:lvl3pPr>
            <a:lvl4pPr>
              <a:defRPr sz="1300" b="1"/>
            </a:lvl4pPr>
            <a:lvl5pPr>
              <a:defRPr sz="1300" b="1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59337" y="4267200"/>
            <a:ext cx="4364707" cy="2162175"/>
          </a:xfrm>
        </p:spPr>
        <p:txBody>
          <a:bodyPr/>
          <a:lstStyle>
            <a:lvl1pPr marL="0" indent="0">
              <a:buNone/>
              <a:defRPr sz="1400" b="0" u="none"/>
            </a:lvl1pPr>
            <a:lvl2pPr>
              <a:defRPr sz="1400" b="0" u="none"/>
            </a:lvl2pPr>
            <a:lvl3pPr>
              <a:defRPr sz="1400" b="0" u="none"/>
            </a:lvl3pPr>
            <a:lvl4pPr>
              <a:defRPr sz="1400" b="0" u="none"/>
            </a:lvl4pPr>
            <a:lvl5pPr>
              <a:defRPr sz="1400" b="0" u="none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6"/>
          </p:nvPr>
        </p:nvSpPr>
        <p:spPr>
          <a:xfrm>
            <a:off x="4498022" y="4267200"/>
            <a:ext cx="4586641" cy="2162175"/>
          </a:xfrm>
        </p:spPr>
        <p:txBody>
          <a:bodyPr/>
          <a:lstStyle>
            <a:lvl1pPr marL="0" indent="0">
              <a:buNone/>
              <a:defRPr sz="1400" b="0" u="none"/>
            </a:lvl1pPr>
            <a:lvl2pPr>
              <a:defRPr sz="1400" b="0" u="none"/>
            </a:lvl2pPr>
            <a:lvl3pPr>
              <a:defRPr sz="1400" b="0" u="none"/>
            </a:lvl3pPr>
            <a:lvl4pPr>
              <a:defRPr sz="1400" b="0" u="none"/>
            </a:lvl4pPr>
            <a:lvl5pPr>
              <a:defRPr sz="1400" b="0" u="none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CC08C0-CBFF-6746-2997-65B5A25B7BD7}"/>
              </a:ext>
            </a:extLst>
          </p:cNvPr>
          <p:cNvSpPr>
            <a:spLocks noGrp="1" noChangeArrowheads="1"/>
          </p:cNvSpPr>
          <p:nvPr>
            <p:ph type="dt" sz="half" idx="17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6CCB44-AD60-A198-A52C-7389304C57B3}"/>
              </a:ext>
            </a:extLst>
          </p:cNvPr>
          <p:cNvSpPr>
            <a:spLocks noGrp="1" noChangeArrowheads="1"/>
          </p:cNvSpPr>
          <p:nvPr>
            <p:ph type="sldNum" sz="quarter" idx="19"/>
          </p:nvPr>
        </p:nvSpPr>
        <p:spPr>
          <a:xfrm>
            <a:off x="8458200" y="6496050"/>
            <a:ext cx="685800" cy="3619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6E5871FD-29D1-4E4D-857E-253A204FFF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62984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F3E3-67A1-47A0-AF81-DBC283B7136B}" type="datetime1">
              <a:rPr lang="en-US" smtClean="0"/>
              <a:t>7/19/2024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B0C7CA-A1C4-4743-9EE8-AC4257B46D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06464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9651-4E45-427C-88C6-E0C7B5F381AE}" type="datetime1">
              <a:rPr lang="en-US" smtClean="0"/>
              <a:t>7/19/2024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CB0C7CA-A1C4-4743-9EE8-AC4257B46D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33684"/>
            <a:ext cx="9144000" cy="1093602"/>
            <a:chOff x="0" y="430398"/>
            <a:chExt cx="9144000" cy="1093602"/>
          </a:xfrm>
        </p:grpSpPr>
        <p:pic>
          <p:nvPicPr>
            <p:cNvPr id="9" name="Picture 8" descr="C:\TEMP\bluebar.JPG"/>
            <p:cNvPicPr>
              <a:picLocks noChangeAspect="1" noChangeArrowheads="1"/>
            </p:cNvPicPr>
            <p:nvPr userDrawn="1"/>
          </p:nvPicPr>
          <p:blipFill>
            <a:blip r:embed="rId2" r:link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399381"/>
              <a:ext cx="9144000" cy="12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430398"/>
              <a:ext cx="955650" cy="955650"/>
            </a:xfrm>
            <a:prstGeom prst="rect">
              <a:avLst/>
            </a:prstGeom>
          </p:spPr>
        </p:pic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0687" y="0"/>
            <a:ext cx="8402626" cy="1066800"/>
          </a:xfrm>
        </p:spPr>
        <p:txBody>
          <a:bodyPr>
            <a:noAutofit/>
          </a:bodyPr>
          <a:lstStyle>
            <a:lvl1pPr>
              <a:defRPr sz="5400" b="1"/>
            </a:lvl1pPr>
          </a:lstStyle>
          <a:p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216920846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A371-2AF6-407E-9BFF-558D7CB6728D}" type="datetime1">
              <a:rPr lang="en-US" smtClean="0"/>
              <a:t>7/19/2024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B0C7CA-A1C4-4743-9EE8-AC4257B46D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75542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99E6-F103-4860-A24A-5CA82BD2B9E5}" type="datetime1">
              <a:rPr lang="en-US" smtClean="0"/>
              <a:t>7/19/2024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CB0C7CA-A1C4-4743-9EE8-AC4257B46D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0687" y="0"/>
            <a:ext cx="8402626" cy="1066800"/>
          </a:xfrm>
        </p:spPr>
        <p:txBody>
          <a:bodyPr>
            <a:noAutofit/>
          </a:bodyPr>
          <a:lstStyle>
            <a:lvl1pPr>
              <a:defRPr sz="5400" b="1"/>
            </a:lvl1pPr>
          </a:lstStyle>
          <a:p>
            <a:r>
              <a:rPr lang="en-US" dirty="0"/>
              <a:t>Click to edit Master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33684"/>
            <a:ext cx="9144000" cy="1093602"/>
            <a:chOff x="0" y="430398"/>
            <a:chExt cx="9144000" cy="1093602"/>
          </a:xfrm>
        </p:grpSpPr>
        <p:pic>
          <p:nvPicPr>
            <p:cNvPr id="8" name="Picture 7" descr="C:\TEMP\bluebar.JPG"/>
            <p:cNvPicPr>
              <a:picLocks noChangeAspect="1" noChangeArrowheads="1"/>
            </p:cNvPicPr>
            <p:nvPr userDrawn="1"/>
          </p:nvPicPr>
          <p:blipFill>
            <a:blip r:embed="rId2" r:link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399381"/>
              <a:ext cx="9144000" cy="12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430398"/>
              <a:ext cx="955650" cy="955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227950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6F77-EF74-4063-8912-443D936A61E8}" type="datetime1">
              <a:rPr lang="en-US" smtClean="0"/>
              <a:t>7/19/2024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B0C7CA-A1C4-4743-9EE8-AC4257B46D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38740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B8BC-CDD9-4662-9B5E-3E003B6D1C3B}" type="datetime1">
              <a:rPr lang="en-US" smtClean="0"/>
              <a:t>7/19/2024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B0C7CA-A1C4-4743-9EE8-AC4257B46D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78734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AECF-02ED-48E6-BA73-9B339AB2DBF1}" type="datetime1">
              <a:rPr lang="en-US" smtClean="0"/>
              <a:t>7/19/2024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B0C7CA-A1C4-4743-9EE8-AC4257B46D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27421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file:///C:\TEMP\bluebar.JPG" TargetMode="Externa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image" Target="file:///C:\TEMP\Usmc.GIF" TargetMode="Externa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0000">
              <a:schemeClr val="bg1">
                <a:lumMod val="95000"/>
              </a:schemeClr>
            </a:gs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02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A2232-46EE-43C1-9FA8-1C3A2561926F}" type="datetime1">
              <a:rPr lang="en-US" smtClean="0"/>
              <a:t>7/19/2024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28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</p:sldLayoutIdLst>
  <p:transition spd="slow">
    <p:push dir="u"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B6F65B8-BAE9-E0AB-58D0-5774E62900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52400"/>
            <a:ext cx="73152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55" tIns="45627" rIns="91255" bIns="4562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AD769AC-E60B-BBDF-32AC-D50818F6A5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5" tIns="45627" rIns="91255" bIns="456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6E9CF34-92A8-6589-4BA2-DE8BCFC1198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53400" y="6096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5" tIns="45627" rIns="91255" bIns="4562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0A5FEF88-2C79-3BD7-1A83-CD079353358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58012" y="6496050"/>
            <a:ext cx="2185988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5" tIns="45627" rIns="91255" bIns="45627" numCol="1" anchor="b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r>
              <a:rPr lang="en-US" altLang="en-US"/>
              <a:t>Slide </a:t>
            </a:r>
            <a:fld id="{8F451DF2-3DAA-4B2F-8BE4-4D2BE9D3DCA0}" type="slidenum">
              <a:rPr lang="en-US" altLang="en-US"/>
              <a:pPr/>
              <a:t>‹#›</a:t>
            </a:fld>
            <a:r>
              <a:rPr lang="en-US" altLang="en-US"/>
              <a:t> </a:t>
            </a:r>
          </a:p>
        </p:txBody>
      </p:sp>
      <p:pic>
        <p:nvPicPr>
          <p:cNvPr id="1031" name="Picture 7" descr="C:\TEMP\bluebar.JPG">
            <a:extLst>
              <a:ext uri="{FF2B5EF4-FFF2-40B4-BE49-F238E27FC236}">
                <a16:creationId xmlns:a16="http://schemas.microsoft.com/office/drawing/2014/main" id="{6FD0822D-9D95-CA8A-B82C-46EA8D0A2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r:link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C:\TEMP\Usmc.GIF">
            <a:extLst>
              <a:ext uri="{FF2B5EF4-FFF2-40B4-BE49-F238E27FC236}">
                <a16:creationId xmlns:a16="http://schemas.microsoft.com/office/drawing/2014/main" id="{807A4206-D090-1746-0393-89D29FCA6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r:link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2192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56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 b="1">
          <a:solidFill>
            <a:srgbClr val="FF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 b="1">
          <a:solidFill>
            <a:srgbClr val="FF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 b="1">
          <a:solidFill>
            <a:srgbClr val="FF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 b="1">
          <a:solidFill>
            <a:srgbClr val="FF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5425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801688" indent="-2317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027113" indent="-225425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1258888" indent="-2317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>
                <a:lumMod val="95000"/>
              </a:schemeClr>
            </a:gs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6">
            <a:extLst>
              <a:ext uri="{FF2B5EF4-FFF2-40B4-BE49-F238E27FC236}">
                <a16:creationId xmlns:a16="http://schemas.microsoft.com/office/drawing/2014/main" id="{E21C98C0-2319-9B46-DA04-20077E1BEF3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92400" y="1066800"/>
            <a:ext cx="62230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Enlisted Promotions </a:t>
            </a:r>
            <a:b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(MMPB-11)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E053BF-1D9C-4715-0788-78ED2FF85E40}"/>
              </a:ext>
            </a:extLst>
          </p:cNvPr>
          <p:cNvSpPr/>
          <p:nvPr/>
        </p:nvSpPr>
        <p:spPr>
          <a:xfrm>
            <a:off x="3048000" y="2869715"/>
            <a:ext cx="6096000" cy="138499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Maj Daniel A. Moore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Enlisted Promotions Head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20BDAC-9780-8504-70E9-07D2F626EC8F}"/>
              </a:ext>
            </a:extLst>
          </p:cNvPr>
          <p:cNvSpPr/>
          <p:nvPr/>
        </p:nvSpPr>
        <p:spPr>
          <a:xfrm>
            <a:off x="3048000" y="4724400"/>
            <a:ext cx="6096000" cy="89255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MSgt Carolin Chavez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Enlisted Promotions Chief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>
                <a:lumMod val="95000"/>
              </a:schemeClr>
            </a:gs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>
            <a:extLst>
              <a:ext uri="{FF2B5EF4-FFF2-40B4-BE49-F238E27FC236}">
                <a16:creationId xmlns:a16="http://schemas.microsoft.com/office/drawing/2014/main" id="{D0A645DA-334B-CCCE-70F3-0118654DE8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Enlisted Board Membership</a:t>
            </a:r>
          </a:p>
        </p:txBody>
      </p:sp>
      <p:sp>
        <p:nvSpPr>
          <p:cNvPr id="45059" name="Text Box 5">
            <a:extLst>
              <a:ext uri="{FF2B5EF4-FFF2-40B4-BE49-F238E27FC236}">
                <a16:creationId xmlns:a16="http://schemas.microsoft.com/office/drawing/2014/main" id="{0A4828EA-702F-239B-0488-D5AC88DB0E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5448" y="1143000"/>
            <a:ext cx="8229600" cy="4193574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members (Officer /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SNCO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2 - 3 recorders  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Reflects the diversity of the Corps</a:t>
            </a:r>
          </a:p>
          <a:p>
            <a:pPr lvl="1"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President: 0-6</a:t>
            </a:r>
          </a:p>
          <a:p>
            <a:pPr lvl="1"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Air/Ground mix: 01, 02, 03, 04,… 75/60,</a:t>
            </a:r>
          </a:p>
          <a:p>
            <a:pPr lvl="1"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Operating Forces, HQMC/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MARFORs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major installations, Supporting Establishment, MCRC, MARSOC represented     </a:t>
            </a:r>
          </a:p>
          <a:p>
            <a:pPr lvl="1"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Minority/female representation</a:t>
            </a:r>
          </a:p>
          <a:p>
            <a:pPr lvl="1"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diverse, well-represented slice of Corps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31704CB3-7475-D766-C405-B6EDA0C5EDE4}"/>
              </a:ext>
            </a:extLst>
          </p:cNvPr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10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66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>
                <a:lumMod val="95000"/>
              </a:schemeClr>
            </a:gs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63989ACF-9A22-01F7-5C2A-B1749170DD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Enlisted Precepts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C8894AF9-6CA2-4D22-0842-32EF234100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5448" y="1143000"/>
            <a:ext cx="8229600" cy="4193574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Commandant’s guidance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membership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criteria of best and fully qualified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Military Education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Duty Assignments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Bloom where you’re planted 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Adverse information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Zero defect guidance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Letter of Non-Selection- Marine removed from population</a:t>
            </a: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ADB1F29-31E2-A4BE-A5DA-3506DBDE62F7}"/>
              </a:ext>
            </a:extLst>
          </p:cNvPr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11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2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>
                <a:lumMod val="95000"/>
              </a:schemeClr>
            </a:gs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5">
            <a:extLst>
              <a:ext uri="{FF2B5EF4-FFF2-40B4-BE49-F238E27FC236}">
                <a16:creationId xmlns:a16="http://schemas.microsoft.com/office/drawing/2014/main" id="{AC8ED046-56AD-6C94-A2A3-85DDD1D783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7769" y="0"/>
            <a:ext cx="7715544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Eligible Population</a:t>
            </a:r>
          </a:p>
        </p:txBody>
      </p:sp>
      <p:sp>
        <p:nvSpPr>
          <p:cNvPr id="51203" name="Rectangle 5">
            <a:extLst>
              <a:ext uri="{FF2B5EF4-FFF2-40B4-BE49-F238E27FC236}">
                <a16:creationId xmlns:a16="http://schemas.microsoft.com/office/drawing/2014/main" id="{4D9E77E9-5853-132E-7074-0890390FE3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14800" y="1981200"/>
            <a:ext cx="4343400" cy="4419600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defRPr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Above Zone &amp; In Zone are briefed as equal </a:t>
            </a:r>
          </a:p>
          <a:p>
            <a:pPr>
              <a:spcBef>
                <a:spcPts val="300"/>
              </a:spcBef>
              <a:defRPr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defRPr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AZ/IZ masked for board members and not called out in brief</a:t>
            </a:r>
          </a:p>
          <a:p>
            <a:pPr>
              <a:spcBef>
                <a:spcPts val="300"/>
              </a:spcBef>
              <a:defRPr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defRPr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defRPr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defRPr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defRPr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President reviews BZ to determine competitiveness</a:t>
            </a:r>
          </a:p>
          <a:p>
            <a:pPr>
              <a:spcBef>
                <a:spcPts val="300"/>
              </a:spcBef>
              <a:defRPr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MOS’ 1 - 4 considered from BZ</a:t>
            </a:r>
          </a:p>
          <a:p>
            <a:pPr>
              <a:spcBef>
                <a:spcPts val="300"/>
              </a:spcBef>
              <a:defRPr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MOS’ with larger BZ consideration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0111, 0369, 0629, 3537</a:t>
            </a:r>
          </a:p>
        </p:txBody>
      </p:sp>
      <p:grpSp>
        <p:nvGrpSpPr>
          <p:cNvPr id="51205" name="Group 16">
            <a:extLst>
              <a:ext uri="{FF2B5EF4-FFF2-40B4-BE49-F238E27FC236}">
                <a16:creationId xmlns:a16="http://schemas.microsoft.com/office/drawing/2014/main" id="{AE7B0DA4-7EF5-FD46-FEA4-80E319B66078}"/>
              </a:ext>
            </a:extLst>
          </p:cNvPr>
          <p:cNvGrpSpPr>
            <a:grpSpLocks/>
          </p:cNvGrpSpPr>
          <p:nvPr/>
        </p:nvGrpSpPr>
        <p:grpSpPr bwMode="auto">
          <a:xfrm>
            <a:off x="503238" y="1714500"/>
            <a:ext cx="3328987" cy="4429125"/>
            <a:chOff x="431" y="1239"/>
            <a:chExt cx="5541" cy="3356"/>
          </a:xfr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1207" name="Freeform 17">
              <a:extLst>
                <a:ext uri="{FF2B5EF4-FFF2-40B4-BE49-F238E27FC236}">
                  <a16:creationId xmlns:a16="http://schemas.microsoft.com/office/drawing/2014/main" id="{E8038A20-F241-FE1A-38D0-104756D38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9" y="1239"/>
              <a:ext cx="1797" cy="1088"/>
            </a:xfrm>
            <a:custGeom>
              <a:avLst/>
              <a:gdLst>
                <a:gd name="T0" fmla="*/ 872 w 1797"/>
                <a:gd name="T1" fmla="*/ 0 h 1088"/>
                <a:gd name="T2" fmla="*/ 872 w 1797"/>
                <a:gd name="T3" fmla="*/ 0 h 1088"/>
                <a:gd name="T4" fmla="*/ 1796 w 1797"/>
                <a:gd name="T5" fmla="*/ 1087 h 1088"/>
                <a:gd name="T6" fmla="*/ 0 w 1797"/>
                <a:gd name="T7" fmla="*/ 1087 h 1088"/>
                <a:gd name="T8" fmla="*/ 872 w 1797"/>
                <a:gd name="T9" fmla="*/ 0 h 1088"/>
                <a:gd name="T10" fmla="*/ 872 w 1797"/>
                <a:gd name="T11" fmla="*/ 0 h 10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97"/>
                <a:gd name="T19" fmla="*/ 0 h 1088"/>
                <a:gd name="T20" fmla="*/ 1797 w 1797"/>
                <a:gd name="T21" fmla="*/ 1088 h 10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97" h="1088">
                  <a:moveTo>
                    <a:pt x="872" y="0"/>
                  </a:moveTo>
                  <a:lnTo>
                    <a:pt x="872" y="0"/>
                  </a:lnTo>
                  <a:lnTo>
                    <a:pt x="1796" y="1087"/>
                  </a:lnTo>
                  <a:lnTo>
                    <a:pt x="0" y="1087"/>
                  </a:lnTo>
                  <a:lnTo>
                    <a:pt x="872" y="0"/>
                  </a:lnTo>
                </a:path>
              </a:pathLst>
            </a:custGeom>
            <a:grpFill/>
            <a:ln w="9144">
              <a:solidFill>
                <a:srgbClr val="000000"/>
              </a:solidFill>
              <a:round/>
              <a:headEnd/>
              <a:tailEnd/>
            </a:ln>
          </p:spPr>
          <p:txBody>
            <a:bodyPr anchor="b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AZ</a:t>
              </a:r>
            </a:p>
          </p:txBody>
        </p:sp>
        <p:sp>
          <p:nvSpPr>
            <p:cNvPr id="51208" name="Freeform 18">
              <a:extLst>
                <a:ext uri="{FF2B5EF4-FFF2-40B4-BE49-F238E27FC236}">
                  <a16:creationId xmlns:a16="http://schemas.microsoft.com/office/drawing/2014/main" id="{E2E010D1-F214-9D5E-31EF-ACA5DD066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26"/>
              <a:ext cx="5541" cy="1069"/>
            </a:xfrm>
            <a:custGeom>
              <a:avLst/>
              <a:gdLst>
                <a:gd name="T0" fmla="*/ 4617 w 5541"/>
                <a:gd name="T1" fmla="*/ 0 h 1069"/>
                <a:gd name="T2" fmla="*/ 4617 w 5541"/>
                <a:gd name="T3" fmla="*/ 0 h 1069"/>
                <a:gd name="T4" fmla="*/ 837 w 5541"/>
                <a:gd name="T5" fmla="*/ 0 h 1069"/>
                <a:gd name="T6" fmla="*/ 0 w 5541"/>
                <a:gd name="T7" fmla="*/ 1068 h 1069"/>
                <a:gd name="T8" fmla="*/ 5540 w 5541"/>
                <a:gd name="T9" fmla="*/ 1068 h 1069"/>
                <a:gd name="T10" fmla="*/ 4617 w 5541"/>
                <a:gd name="T11" fmla="*/ 0 h 1069"/>
                <a:gd name="T12" fmla="*/ 4617 w 5541"/>
                <a:gd name="T13" fmla="*/ 0 h 10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41"/>
                <a:gd name="T22" fmla="*/ 0 h 1069"/>
                <a:gd name="T23" fmla="*/ 5541 w 5541"/>
                <a:gd name="T24" fmla="*/ 1069 h 10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41" h="1069">
                  <a:moveTo>
                    <a:pt x="4617" y="0"/>
                  </a:moveTo>
                  <a:lnTo>
                    <a:pt x="4617" y="0"/>
                  </a:lnTo>
                  <a:lnTo>
                    <a:pt x="837" y="0"/>
                  </a:lnTo>
                  <a:lnTo>
                    <a:pt x="0" y="1068"/>
                  </a:lnTo>
                  <a:lnTo>
                    <a:pt x="5540" y="1068"/>
                  </a:lnTo>
                  <a:lnTo>
                    <a:pt x="4617" y="0"/>
                  </a:lnTo>
                </a:path>
              </a:pathLst>
            </a:custGeom>
            <a:grpFill/>
            <a:ln w="9144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BZ</a:t>
              </a:r>
            </a:p>
          </p:txBody>
        </p:sp>
        <p:sp>
          <p:nvSpPr>
            <p:cNvPr id="51209" name="Freeform 19">
              <a:extLst>
                <a:ext uri="{FF2B5EF4-FFF2-40B4-BE49-F238E27FC236}">
                  <a16:creationId xmlns:a16="http://schemas.microsoft.com/office/drawing/2014/main" id="{04AE8DFA-1547-0BD0-883B-ED762BC63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4" y="2441"/>
              <a:ext cx="3607" cy="984"/>
            </a:xfrm>
            <a:custGeom>
              <a:avLst/>
              <a:gdLst>
                <a:gd name="T0" fmla="*/ 795 w 3607"/>
                <a:gd name="T1" fmla="*/ 0 h 984"/>
                <a:gd name="T2" fmla="*/ 795 w 3607"/>
                <a:gd name="T3" fmla="*/ 0 h 984"/>
                <a:gd name="T4" fmla="*/ 0 w 3607"/>
                <a:gd name="T5" fmla="*/ 983 h 984"/>
                <a:gd name="T6" fmla="*/ 3606 w 3607"/>
                <a:gd name="T7" fmla="*/ 983 h 984"/>
                <a:gd name="T8" fmla="*/ 2760 w 3607"/>
                <a:gd name="T9" fmla="*/ 0 h 984"/>
                <a:gd name="T10" fmla="*/ 795 w 3607"/>
                <a:gd name="T11" fmla="*/ 0 h 984"/>
                <a:gd name="T12" fmla="*/ 795 w 3607"/>
                <a:gd name="T13" fmla="*/ 0 h 9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07"/>
                <a:gd name="T22" fmla="*/ 0 h 984"/>
                <a:gd name="T23" fmla="*/ 3607 w 3607"/>
                <a:gd name="T24" fmla="*/ 984 h 9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07" h="984">
                  <a:moveTo>
                    <a:pt x="795" y="0"/>
                  </a:moveTo>
                  <a:lnTo>
                    <a:pt x="795" y="0"/>
                  </a:lnTo>
                  <a:lnTo>
                    <a:pt x="0" y="983"/>
                  </a:lnTo>
                  <a:lnTo>
                    <a:pt x="3606" y="983"/>
                  </a:lnTo>
                  <a:lnTo>
                    <a:pt x="2760" y="0"/>
                  </a:lnTo>
                  <a:lnTo>
                    <a:pt x="795" y="0"/>
                  </a:lnTo>
                </a:path>
              </a:pathLst>
            </a:custGeom>
            <a:grpFill/>
            <a:ln w="9144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IZ</a:t>
              </a:r>
            </a:p>
          </p:txBody>
        </p:sp>
      </p:grpSp>
      <p:sp>
        <p:nvSpPr>
          <p:cNvPr id="51206" name="Line 26">
            <a:extLst>
              <a:ext uri="{FF2B5EF4-FFF2-40B4-BE49-F238E27FC236}">
                <a16:creationId xmlns:a16="http://schemas.microsoft.com/office/drawing/2014/main" id="{805DE8AD-AC4A-49A7-B610-B5ECB2D6075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600" y="4675188"/>
            <a:ext cx="7916863" cy="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87435" tIns="43717" rIns="87435" bIns="43717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50F243E5-9E00-D3BF-5898-038DA5A70646}"/>
              </a:ext>
            </a:extLst>
          </p:cNvPr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12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>
                <a:lumMod val="95000"/>
              </a:schemeClr>
            </a:gs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>
            <a:extLst>
              <a:ext uri="{FF2B5EF4-FFF2-40B4-BE49-F238E27FC236}">
                <a16:creationId xmlns:a16="http://schemas.microsoft.com/office/drawing/2014/main" id="{26C27AAC-AC28-3B66-CEE3-8BF457959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Actions (Step 1 of 3)</a:t>
            </a:r>
          </a:p>
        </p:txBody>
      </p:sp>
      <p:sp>
        <p:nvSpPr>
          <p:cNvPr id="61443" name="Content Placeholder 3">
            <a:extLst>
              <a:ext uri="{FF2B5EF4-FFF2-40B4-BE49-F238E27FC236}">
                <a16:creationId xmlns:a16="http://schemas.microsoft.com/office/drawing/2014/main" id="{6C29DAEA-DA20-9676-6FFB-9048FF3A3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" y="2771775"/>
            <a:ext cx="7772400" cy="3505200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Cases assigned randomly by computer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45-60 minute prep time 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BZ looked at by Board President/assigned for brief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OMPF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file w/ update material</a:t>
            </a: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483CE4C-05A5-8C9A-76AD-2EE5A1D5CEDE}"/>
              </a:ext>
            </a:extLst>
          </p:cNvPr>
          <p:cNvGrpSpPr/>
          <p:nvPr/>
        </p:nvGrpSpPr>
        <p:grpSpPr>
          <a:xfrm>
            <a:off x="430213" y="1143000"/>
            <a:ext cx="8610600" cy="1857375"/>
            <a:chOff x="430213" y="3276600"/>
            <a:chExt cx="8610600" cy="1857375"/>
          </a:xfrm>
        </p:grpSpPr>
        <p:sp>
          <p:nvSpPr>
            <p:cNvPr id="2" name="Right Arrow 13">
              <a:extLst>
                <a:ext uri="{FF2B5EF4-FFF2-40B4-BE49-F238E27FC236}">
                  <a16:creationId xmlns:a16="http://schemas.microsoft.com/office/drawing/2014/main" id="{450F7223-3B75-ADD3-C2CA-7EA1BF169411}"/>
                </a:ext>
              </a:extLst>
            </p:cNvPr>
            <p:cNvSpPr/>
            <p:nvPr/>
          </p:nvSpPr>
          <p:spPr bwMode="auto">
            <a:xfrm>
              <a:off x="430213" y="3276600"/>
              <a:ext cx="8610600" cy="1857375"/>
            </a:xfrm>
            <a:prstGeom prst="rightArrow">
              <a:avLst>
                <a:gd name="adj1" fmla="val 50000"/>
                <a:gd name="adj2" fmla="val 122683"/>
              </a:avLst>
            </a:prstGeom>
            <a:gradFill flip="none" rotWithShape="1">
              <a:gsLst>
                <a:gs pos="41000">
                  <a:srgbClr val="FFFFFF"/>
                </a:gs>
                <a:gs pos="0">
                  <a:srgbClr val="FFFF00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7435" tIns="43717" rIns="87435" bIns="43717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   PREP CASE		BRIEF	        VOTE</a:t>
              </a:r>
            </a:p>
          </p:txBody>
        </p:sp>
        <p:cxnSp>
          <p:nvCxnSpPr>
            <p:cNvPr id="3" name="Straight Connector 17">
              <a:extLst>
                <a:ext uri="{FF2B5EF4-FFF2-40B4-BE49-F238E27FC236}">
                  <a16:creationId xmlns:a16="http://schemas.microsoft.com/office/drawing/2014/main" id="{C3BC745C-FDBE-40C6-8761-33C125C4677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11218" y="3749873"/>
              <a:ext cx="0" cy="91082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" name="Straight Connector 17">
              <a:extLst>
                <a:ext uri="{FF2B5EF4-FFF2-40B4-BE49-F238E27FC236}">
                  <a16:creationId xmlns:a16="http://schemas.microsoft.com/office/drawing/2014/main" id="{9E9752ED-65C9-CB68-7392-04A23E45C40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04501" y="3749873"/>
              <a:ext cx="0" cy="91082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E32CC33-26CD-70E6-A626-17456DC05367}"/>
              </a:ext>
            </a:extLst>
          </p:cNvPr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13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>
                <a:lumMod val="95000"/>
              </a:schemeClr>
            </a:gs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>
            <a:extLst>
              <a:ext uri="{FF2B5EF4-FFF2-40B4-BE49-F238E27FC236}">
                <a16:creationId xmlns:a16="http://schemas.microsoft.com/office/drawing/2014/main" id="{26C27AAC-AC28-3B66-CEE3-8BF457959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Actions (Step 2 of 3)</a:t>
            </a:r>
          </a:p>
        </p:txBody>
      </p:sp>
      <p:sp>
        <p:nvSpPr>
          <p:cNvPr id="61443" name="Content Placeholder 3">
            <a:extLst>
              <a:ext uri="{FF2B5EF4-FFF2-40B4-BE49-F238E27FC236}">
                <a16:creationId xmlns:a16="http://schemas.microsoft.com/office/drawing/2014/main" id="{6C29DAEA-DA20-9676-6FFB-9048FF3A3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" y="2847975"/>
            <a:ext cx="4305299" cy="3440942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AZ +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cases briefed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selected BZ briefed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minutes per case 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Brief in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size order alphabetically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Entire record briefed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members take notes (DBR/notebook/paper/excel)</a:t>
            </a: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BA9B1F4-1873-0546-13AB-580B9F734463}"/>
              </a:ext>
            </a:extLst>
          </p:cNvPr>
          <p:cNvGrpSpPr/>
          <p:nvPr/>
        </p:nvGrpSpPr>
        <p:grpSpPr>
          <a:xfrm>
            <a:off x="430213" y="1143000"/>
            <a:ext cx="8610600" cy="1857375"/>
            <a:chOff x="430213" y="3276600"/>
            <a:chExt cx="8610600" cy="1857375"/>
          </a:xfrm>
          <a:gradFill>
            <a:gsLst>
              <a:gs pos="44000">
                <a:srgbClr val="FFFF80"/>
              </a:gs>
              <a:gs pos="29000">
                <a:schemeClr val="bg1"/>
              </a:gs>
              <a:gs pos="74000">
                <a:schemeClr val="bg1"/>
              </a:gs>
            </a:gsLst>
            <a:lin ang="0" scaled="1"/>
          </a:gradFill>
        </p:grpSpPr>
        <p:sp>
          <p:nvSpPr>
            <p:cNvPr id="3" name="Right Arrow 13">
              <a:extLst>
                <a:ext uri="{FF2B5EF4-FFF2-40B4-BE49-F238E27FC236}">
                  <a16:creationId xmlns:a16="http://schemas.microsoft.com/office/drawing/2014/main" id="{EEDDDD2F-564C-76AD-3D75-24C960F0A355}"/>
                </a:ext>
              </a:extLst>
            </p:cNvPr>
            <p:cNvSpPr/>
            <p:nvPr/>
          </p:nvSpPr>
          <p:spPr bwMode="auto">
            <a:xfrm>
              <a:off x="430213" y="3276600"/>
              <a:ext cx="8610600" cy="1857375"/>
            </a:xfrm>
            <a:prstGeom prst="rightArrow">
              <a:avLst>
                <a:gd name="adj1" fmla="val 50000"/>
                <a:gd name="adj2" fmla="val 122683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7435" tIns="43717" rIns="87435" bIns="43717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   PREP CASE		BRIEF	        VOTE</a:t>
              </a:r>
            </a:p>
          </p:txBody>
        </p:sp>
        <p:cxnSp>
          <p:nvCxnSpPr>
            <p:cNvPr id="4" name="Straight Connector 17">
              <a:extLst>
                <a:ext uri="{FF2B5EF4-FFF2-40B4-BE49-F238E27FC236}">
                  <a16:creationId xmlns:a16="http://schemas.microsoft.com/office/drawing/2014/main" id="{FDBD46B2-997B-9BD0-DA7D-9DC718AC1AA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11218" y="3749873"/>
              <a:ext cx="0" cy="910828"/>
            </a:xfrm>
            <a:prstGeom prst="lin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" name="Straight Connector 17">
              <a:extLst>
                <a:ext uri="{FF2B5EF4-FFF2-40B4-BE49-F238E27FC236}">
                  <a16:creationId xmlns:a16="http://schemas.microsoft.com/office/drawing/2014/main" id="{285D7C51-CE8D-A316-220A-DB5A81D98AB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04501" y="3749873"/>
              <a:ext cx="0" cy="910828"/>
            </a:xfrm>
            <a:prstGeom prst="lin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F79639D-91B0-D002-5511-869D8A9C5228}"/>
              </a:ext>
            </a:extLst>
          </p:cNvPr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5" tIns="45627" rIns="91255" bIns="45627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14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578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>
                <a:lumMod val="95000"/>
              </a:schemeClr>
            </a:gs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>
            <a:extLst>
              <a:ext uri="{FF2B5EF4-FFF2-40B4-BE49-F238E27FC236}">
                <a16:creationId xmlns:a16="http://schemas.microsoft.com/office/drawing/2014/main" id="{26C27AAC-AC28-3B66-CEE3-8BF457959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Actions (Step 2 of 3)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BA9B1F4-1873-0546-13AB-580B9F734463}"/>
              </a:ext>
            </a:extLst>
          </p:cNvPr>
          <p:cNvGrpSpPr/>
          <p:nvPr/>
        </p:nvGrpSpPr>
        <p:grpSpPr>
          <a:xfrm>
            <a:off x="430213" y="1143000"/>
            <a:ext cx="8610600" cy="1857375"/>
            <a:chOff x="430213" y="3276600"/>
            <a:chExt cx="8610600" cy="1857375"/>
          </a:xfrm>
          <a:gradFill>
            <a:gsLst>
              <a:gs pos="44000">
                <a:srgbClr val="FFFF80"/>
              </a:gs>
              <a:gs pos="29000">
                <a:schemeClr val="bg1"/>
              </a:gs>
              <a:gs pos="74000">
                <a:schemeClr val="bg1"/>
              </a:gs>
            </a:gsLst>
            <a:lin ang="0" scaled="1"/>
          </a:gradFill>
        </p:grpSpPr>
        <p:sp>
          <p:nvSpPr>
            <p:cNvPr id="3" name="Right Arrow 13">
              <a:extLst>
                <a:ext uri="{FF2B5EF4-FFF2-40B4-BE49-F238E27FC236}">
                  <a16:creationId xmlns:a16="http://schemas.microsoft.com/office/drawing/2014/main" id="{EEDDDD2F-564C-76AD-3D75-24C960F0A355}"/>
                </a:ext>
              </a:extLst>
            </p:cNvPr>
            <p:cNvSpPr/>
            <p:nvPr/>
          </p:nvSpPr>
          <p:spPr bwMode="auto">
            <a:xfrm>
              <a:off x="430213" y="3276600"/>
              <a:ext cx="8610600" cy="1857375"/>
            </a:xfrm>
            <a:prstGeom prst="rightArrow">
              <a:avLst>
                <a:gd name="adj1" fmla="val 50000"/>
                <a:gd name="adj2" fmla="val 122683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7435" tIns="43717" rIns="87435" bIns="43717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   PREP CASE		BRIEF	        VOTE</a:t>
              </a:r>
            </a:p>
          </p:txBody>
        </p:sp>
        <p:cxnSp>
          <p:nvCxnSpPr>
            <p:cNvPr id="4" name="Straight Connector 17">
              <a:extLst>
                <a:ext uri="{FF2B5EF4-FFF2-40B4-BE49-F238E27FC236}">
                  <a16:creationId xmlns:a16="http://schemas.microsoft.com/office/drawing/2014/main" id="{FDBD46B2-997B-9BD0-DA7D-9DC718AC1AA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11218" y="3749873"/>
              <a:ext cx="0" cy="910828"/>
            </a:xfrm>
            <a:prstGeom prst="lin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" name="Straight Connector 17">
              <a:extLst>
                <a:ext uri="{FF2B5EF4-FFF2-40B4-BE49-F238E27FC236}">
                  <a16:creationId xmlns:a16="http://schemas.microsoft.com/office/drawing/2014/main" id="{285D7C51-CE8D-A316-220A-DB5A81D98AB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04501" y="3749873"/>
              <a:ext cx="0" cy="910828"/>
            </a:xfrm>
            <a:prstGeom prst="lin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4C8561B-FA1F-F913-65F1-D253A22E5ED8}"/>
              </a:ext>
            </a:extLst>
          </p:cNvPr>
          <p:cNvSpPr txBox="1"/>
          <p:nvPr/>
        </p:nvSpPr>
        <p:spPr>
          <a:xfrm>
            <a:off x="381000" y="2613279"/>
            <a:ext cx="4305299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spcBef>
                <a:spcPts val="300"/>
              </a:spcBef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Briefing: (Rank/Name/MOS):</a:t>
            </a:r>
          </a:p>
          <a:p>
            <a:pPr eaLnBrk="0" hangingPunct="0">
              <a:spcBef>
                <a:spcPts val="300"/>
              </a:spcBef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I recommend this Marine as a: (1-6)</a:t>
            </a:r>
          </a:p>
          <a:p>
            <a:pPr eaLnBrk="0" hangingPunct="0">
              <a:spcBef>
                <a:spcPts val="300"/>
              </a:spcBef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Within Height/Weight Standards (Y/N):</a:t>
            </a:r>
          </a:p>
          <a:p>
            <a:pPr eaLnBrk="0" hangingPunct="0">
              <a:spcBef>
                <a:spcPts val="300"/>
              </a:spcBef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MarineNet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Fully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Waiver (Y/N):</a:t>
            </a:r>
          </a:p>
          <a:p>
            <a:pPr eaLnBrk="0" hangingPunct="0">
              <a:spcBef>
                <a:spcPts val="300"/>
              </a:spcBef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Letters (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Ltr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explanation/Non-selection to Board (Y/N):</a:t>
            </a:r>
          </a:p>
          <a:p>
            <a:pPr eaLnBrk="0" hangingPunct="0">
              <a:spcBef>
                <a:spcPts val="300"/>
              </a:spcBef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Adverse Material (Y/N/Details):</a:t>
            </a:r>
          </a:p>
          <a:p>
            <a:pPr eaLnBrk="0" hangingPunct="0">
              <a:spcBef>
                <a:spcPts val="300"/>
              </a:spcBef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Special Duty Assignments/Highly Qualified/Higher Qualified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Screenable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billets:</a:t>
            </a:r>
          </a:p>
          <a:p>
            <a:pPr eaLnBrk="0" hangingPunct="0">
              <a:spcBef>
                <a:spcPts val="300"/>
              </a:spcBef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Additional Military Education:</a:t>
            </a:r>
          </a:p>
          <a:p>
            <a:pPr eaLnBrk="0" hangingPunct="0">
              <a:spcBef>
                <a:spcPts val="300"/>
              </a:spcBef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Civilian Education (Associates/Bachelors/Masters/PhD):</a:t>
            </a:r>
          </a:p>
          <a:p>
            <a:pPr eaLnBrk="0" hangingPunct="0">
              <a:spcBef>
                <a:spcPts val="300"/>
              </a:spcBef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Combat/Deployments/Operations:</a:t>
            </a:r>
          </a:p>
          <a:p>
            <a:pPr eaLnBrk="0" hangingPunct="0">
              <a:spcBef>
                <a:spcPts val="300"/>
              </a:spcBef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Joint Individual Augment/Transition Team/Special Operation Capability Specialist:</a:t>
            </a:r>
          </a:p>
          <a:p>
            <a:pPr eaLnBrk="0" hangingPunct="0">
              <a:spcBef>
                <a:spcPts val="300"/>
              </a:spcBef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Training (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PFT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CFT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RIFLE, PISTOL,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MCAMAP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Languages):</a:t>
            </a:r>
          </a:p>
          <a:p>
            <a:pPr eaLnBrk="0" hangingPunct="0">
              <a:spcBef>
                <a:spcPts val="300"/>
              </a:spcBef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Awards:</a:t>
            </a:r>
          </a:p>
          <a:p>
            <a:pPr eaLnBrk="0" hangingPunct="0">
              <a:spcBef>
                <a:spcPts val="300"/>
              </a:spcBef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JEPES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Average CHAR: MSN: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LDR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(2.5 is average):</a:t>
            </a:r>
          </a:p>
          <a:p>
            <a:pPr eaLnBrk="0" hangingPunct="0">
              <a:spcBef>
                <a:spcPts val="300"/>
              </a:spcBef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 – 0.9 “Below Expectations”, 1.0 – 1.9 “Working Toward Expectations”, 2.0 – 3.0 “Meeting Expectations”, 3.1 – 4.0 “Exceed Expectations”, 4.1 – 5.0 “Exceptional”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487CC-1C7C-49CF-C15A-C8425A5BBDC1}"/>
              </a:ext>
            </a:extLst>
          </p:cNvPr>
          <p:cNvSpPr txBox="1"/>
          <p:nvPr/>
        </p:nvSpPr>
        <p:spPr>
          <a:xfrm>
            <a:off x="4686299" y="2789664"/>
            <a:ext cx="4305299" cy="392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spcBef>
                <a:spcPts val="300"/>
              </a:spcBef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Relative Value/RO Assessment</a:t>
            </a:r>
          </a:p>
          <a:p>
            <a:pPr eaLnBrk="0" hangingPunct="0">
              <a:spcBef>
                <a:spcPts val="300"/>
              </a:spcBef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RS:</a:t>
            </a:r>
          </a:p>
          <a:p>
            <a:pPr eaLnBrk="0" hangingPunct="0">
              <a:spcBef>
                <a:spcPts val="300"/>
              </a:spcBef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processing Majority of THIS Marines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Fitreps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in the:</a:t>
            </a:r>
          </a:p>
          <a:p>
            <a:pPr eaLnBrk="0" hangingPunct="0">
              <a:spcBef>
                <a:spcPts val="300"/>
              </a:spcBef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(good), Middle (average), or Lower (bottom) third</a:t>
            </a:r>
          </a:p>
          <a:p>
            <a:pPr eaLnBrk="0" hangingPunct="0">
              <a:spcBef>
                <a:spcPts val="300"/>
              </a:spcBef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Cumulatively Majority of THIS Marines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Fitreps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in the:</a:t>
            </a:r>
          </a:p>
          <a:p>
            <a:pPr eaLnBrk="0" hangingPunct="0">
              <a:spcBef>
                <a:spcPts val="300"/>
              </a:spcBef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(good), Middle (average), or Lower (bottom) third</a:t>
            </a:r>
          </a:p>
          <a:p>
            <a:pPr eaLnBrk="0" hangingPunct="0">
              <a:spcBef>
                <a:spcPts val="300"/>
              </a:spcBef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  RO:</a:t>
            </a:r>
          </a:p>
          <a:p>
            <a:pPr eaLnBrk="0" hangingPunct="0">
              <a:spcBef>
                <a:spcPts val="300"/>
              </a:spcBef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processing Majority of OTHER Marines are graded:</a:t>
            </a:r>
          </a:p>
          <a:p>
            <a:pPr eaLnBrk="0" hangingPunct="0">
              <a:spcBef>
                <a:spcPts val="300"/>
              </a:spcBef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Above (bottom), With (average), or Below (good)</a:t>
            </a:r>
          </a:p>
          <a:p>
            <a:pPr eaLnBrk="0" hangingPunct="0">
              <a:spcBef>
                <a:spcPts val="300"/>
              </a:spcBef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Cumulatively Majority of OTHER Marines are graded:</a:t>
            </a:r>
          </a:p>
          <a:p>
            <a:pPr eaLnBrk="0" hangingPunct="0">
              <a:spcBef>
                <a:spcPts val="300"/>
              </a:spcBef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Above (bottom), With (average), or Below (good)</a:t>
            </a:r>
          </a:p>
          <a:p>
            <a:pPr eaLnBrk="0" hangingPunct="0">
              <a:spcBef>
                <a:spcPts val="300"/>
              </a:spcBef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RS Comments:</a:t>
            </a:r>
          </a:p>
          <a:p>
            <a:pPr eaLnBrk="0" hangingPunct="0">
              <a:spcBef>
                <a:spcPts val="300"/>
              </a:spcBef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RS Comments:</a:t>
            </a:r>
          </a:p>
          <a:p>
            <a:pPr eaLnBrk="0" hangingPunct="0">
              <a:spcBef>
                <a:spcPts val="300"/>
              </a:spcBef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RO Comments:</a:t>
            </a:r>
          </a:p>
          <a:p>
            <a:pPr eaLnBrk="0" hangingPunct="0">
              <a:spcBef>
                <a:spcPts val="300"/>
              </a:spcBef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RO Comments:</a:t>
            </a:r>
          </a:p>
          <a:p>
            <a:pPr eaLnBrk="0" hangingPunct="0">
              <a:spcBef>
                <a:spcPts val="300"/>
              </a:spcBef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Again, I recommend this Marine a:</a:t>
            </a:r>
          </a:p>
          <a:p>
            <a:pPr eaLnBrk="0" hangingPunct="0">
              <a:spcBef>
                <a:spcPts val="300"/>
              </a:spcBef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= Eminently qualified, 5 = Above Average, 4 = Average, 3 = Below Average, 2 = Not Recommended, 1 =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EPME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Incomplete/Request Non-Selection 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A465192C-AD85-C175-7B21-DDD7DD027CD0}"/>
              </a:ext>
            </a:extLst>
          </p:cNvPr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5" tIns="45627" rIns="91255" bIns="45627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15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319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>
                <a:lumMod val="95000"/>
              </a:schemeClr>
            </a:gs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98A0FF6-9636-E721-882E-FA0CDB307CBE}"/>
              </a:ext>
            </a:extLst>
          </p:cNvPr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5" tIns="45627" rIns="91255" bIns="45627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16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4D58878F-DC00-BF81-1B6B-A2515B6C0F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9" y="-5366"/>
            <a:ext cx="9144000" cy="678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88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>
                <a:lumMod val="95000"/>
              </a:schemeClr>
            </a:gs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0804F3D5-7B34-B7A4-FF89-6BBF10977D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Actions (Step 3 of 3)</a:t>
            </a:r>
          </a:p>
        </p:txBody>
      </p:sp>
      <p:sp>
        <p:nvSpPr>
          <p:cNvPr id="73731" name="Content Placeholder 4">
            <a:extLst>
              <a:ext uri="{FF2B5EF4-FFF2-40B4-BE49-F238E27FC236}">
                <a16:creationId xmlns:a16="http://schemas.microsoft.com/office/drawing/2014/main" id="{6DFD9782-1E5B-8D54-6305-9FCA25FFE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" y="2843212"/>
            <a:ext cx="7772400" cy="3352800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Voting occurs after all Marines are briefed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Secret ballot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to allocation by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and fully qualified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Shortfalls occur when not enough qualified Marines are available to be selected</a:t>
            </a: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35EFBA27-C110-9FC0-0F4D-D3E9A933864C}"/>
              </a:ext>
            </a:extLst>
          </p:cNvPr>
          <p:cNvSpPr/>
          <p:nvPr/>
        </p:nvSpPr>
        <p:spPr bwMode="auto">
          <a:xfrm>
            <a:off x="430213" y="1143000"/>
            <a:ext cx="8610600" cy="1857375"/>
          </a:xfrm>
          <a:prstGeom prst="rightArrow">
            <a:avLst>
              <a:gd name="adj1" fmla="val 50000"/>
              <a:gd name="adj2" fmla="val 122683"/>
            </a:avLst>
          </a:prstGeom>
          <a:gradFill flip="none" rotWithShape="1">
            <a:gsLst>
              <a:gs pos="61000">
                <a:schemeClr val="bg1"/>
              </a:gs>
              <a:gs pos="76000">
                <a:srgbClr val="FFFF00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7435" tIns="43717" rIns="87435" bIns="43717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PREP CASE		BRIEF	        VOTE</a:t>
            </a:r>
          </a:p>
        </p:txBody>
      </p:sp>
      <p:cxnSp>
        <p:nvCxnSpPr>
          <p:cNvPr id="73734" name="Straight Connector 20">
            <a:extLst>
              <a:ext uri="{FF2B5EF4-FFF2-40B4-BE49-F238E27FC236}">
                <a16:creationId xmlns:a16="http://schemas.microsoft.com/office/drawing/2014/main" id="{83B21E41-C75A-6F6E-D391-31023AA9010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11563" y="1609725"/>
            <a:ext cx="0" cy="9112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35" name="Straight Connector 21">
            <a:extLst>
              <a:ext uri="{FF2B5EF4-FFF2-40B4-BE49-F238E27FC236}">
                <a16:creationId xmlns:a16="http://schemas.microsoft.com/office/drawing/2014/main" id="{112B408C-6F00-11A8-F668-C5FAB9C0642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03913" y="1616075"/>
            <a:ext cx="0" cy="9112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98BCA18-9C0A-A019-EA76-890A3FE358EF}"/>
              </a:ext>
            </a:extLst>
          </p:cNvPr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5" tIns="45627" rIns="91255" bIns="45627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17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>
                <a:lumMod val="95000"/>
              </a:schemeClr>
            </a:gs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5AB95A89-A48C-ED97-5D6D-23867A531D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Voting (example)</a:t>
            </a:r>
          </a:p>
        </p:txBody>
      </p:sp>
      <p:graphicFrame>
        <p:nvGraphicFramePr>
          <p:cNvPr id="462912" name="Group 64">
            <a:extLst>
              <a:ext uri="{FF2B5EF4-FFF2-40B4-BE49-F238E27FC236}">
                <a16:creationId xmlns:a16="http://schemas.microsoft.com/office/drawing/2014/main" id="{045D1895-CA5B-137B-76A5-A9E8D883564A}"/>
              </a:ext>
            </a:extLst>
          </p:cNvPr>
          <p:cNvGraphicFramePr>
            <a:graphicFrameLocks noGrp="1"/>
          </p:cNvGraphicFramePr>
          <p:nvPr/>
        </p:nvGraphicFramePr>
        <p:xfrm>
          <a:off x="1573213" y="1389063"/>
          <a:ext cx="3532187" cy="5410262"/>
        </p:xfrm>
        <a:graphic>
          <a:graphicData uri="http://schemas.openxmlformats.org/drawingml/2006/table">
            <a:tbl>
              <a:tblPr/>
              <a:tblGrid>
                <a:gridCol w="899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9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4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1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</a:t>
                      </a:r>
                    </a:p>
                  </a:txBody>
                  <a:tcPr marL="83273" marR="83273" marT="40181" marB="401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142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142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167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190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207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213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216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1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221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1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223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1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228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1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229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75842" name="Group 2">
            <a:extLst>
              <a:ext uri="{FF2B5EF4-FFF2-40B4-BE49-F238E27FC236}">
                <a16:creationId xmlns:a16="http://schemas.microsoft.com/office/drawing/2014/main" id="{39454973-E968-A44E-7B95-8E878C5A3A4D}"/>
              </a:ext>
            </a:extLst>
          </p:cNvPr>
          <p:cNvGrpSpPr>
            <a:grpSpLocks/>
          </p:cNvGrpSpPr>
          <p:nvPr/>
        </p:nvGrpSpPr>
        <p:grpSpPr bwMode="auto">
          <a:xfrm>
            <a:off x="1225550" y="1030288"/>
            <a:ext cx="8369300" cy="5748337"/>
            <a:chOff x="1225550" y="1029802"/>
            <a:chExt cx="8369299" cy="5748398"/>
          </a:xfrm>
        </p:grpSpPr>
        <p:grpSp>
          <p:nvGrpSpPr>
            <p:cNvPr id="75844" name="Group 3">
              <a:extLst>
                <a:ext uri="{FF2B5EF4-FFF2-40B4-BE49-F238E27FC236}">
                  <a16:creationId xmlns:a16="http://schemas.microsoft.com/office/drawing/2014/main" id="{F98B37BD-FC29-E866-AEB8-AED1BA51EF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9100" y="1029802"/>
              <a:ext cx="3553883" cy="401669"/>
              <a:chOff x="1149427" y="1817866"/>
              <a:chExt cx="3660353" cy="428447"/>
            </a:xfrm>
          </p:grpSpPr>
          <p:sp>
            <p:nvSpPr>
              <p:cNvPr id="75854" name="Text Box 3">
                <a:extLst>
                  <a:ext uri="{FF2B5EF4-FFF2-40B4-BE49-F238E27FC236}">
                    <a16:creationId xmlns:a16="http://schemas.microsoft.com/office/drawing/2014/main" id="{2BD4DAEE-8A46-6AD7-0DF9-B32ED5D13D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9427" y="1870075"/>
                <a:ext cx="668338" cy="376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/>
              <a:lstStyle>
                <a:lvl1pPr marL="157163" indent="-157163" defTabSz="4318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4318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4318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4318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4318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318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318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318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318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157163" marR="0" lvl="0" indent="-157163" algn="l" defTabSz="431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20000"/>
                  </a:buClr>
                  <a:buSzPct val="70000"/>
                  <a:buFont typeface="Monotype Sorts" pitchFamily="2" charset="2"/>
                  <a:buNone/>
                  <a:tabLst/>
                  <a:defRPr/>
                </a:pPr>
                <a:r>
                  <a:rPr kumimoji="0" lang="en-US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Yes</a:t>
                </a:r>
              </a:p>
            </p:txBody>
          </p:sp>
          <p:sp>
            <p:nvSpPr>
              <p:cNvPr id="75855" name="Text Box 51">
                <a:extLst>
                  <a:ext uri="{FF2B5EF4-FFF2-40B4-BE49-F238E27FC236}">
                    <a16:creationId xmlns:a16="http://schemas.microsoft.com/office/drawing/2014/main" id="{86A64EA1-9F65-9216-A256-8323585CB9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7882" y="1870075"/>
                <a:ext cx="668337" cy="376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/>
              <a:lstStyle>
                <a:lvl1pPr marL="157163" indent="-157163" defTabSz="4318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4318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4318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4318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4318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318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318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318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318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157163" marR="0" lvl="0" indent="-157163" algn="ctr" defTabSz="431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20000"/>
                  </a:buClr>
                  <a:buSzPct val="70000"/>
                  <a:buFont typeface="Monotype Sorts" pitchFamily="2" charset="2"/>
                  <a:buNone/>
                  <a:tabLst/>
                  <a:defRPr/>
                </a:pPr>
                <a:r>
                  <a:rPr kumimoji="0" lang="en-US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No</a:t>
                </a:r>
              </a:p>
            </p:txBody>
          </p:sp>
          <p:sp>
            <p:nvSpPr>
              <p:cNvPr id="75856" name="Text Box 52">
                <a:extLst>
                  <a:ext uri="{FF2B5EF4-FFF2-40B4-BE49-F238E27FC236}">
                    <a16:creationId xmlns:a16="http://schemas.microsoft.com/office/drawing/2014/main" id="{A537141B-9BAB-3C7B-667C-AB18860CC0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2594" y="1817866"/>
                <a:ext cx="746125" cy="368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/>
              <a:lstStyle>
                <a:lvl1pPr marL="157163" indent="-157163" defTabSz="4318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4318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4318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4318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4318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318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318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318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318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157163" marR="0" lvl="0" indent="-157163" algn="l" defTabSz="431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20000"/>
                  </a:buClr>
                  <a:buSzPct val="70000"/>
                  <a:buFont typeface="Monotype Sorts" pitchFamily="2" charset="2"/>
                  <a:buNone/>
                  <a:tabLst/>
                  <a:defRPr/>
                </a:pPr>
                <a:r>
                  <a:rPr kumimoji="0" lang="en-US" alt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Case/Vote</a:t>
                </a:r>
                <a:endPara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5857" name="Text Box 59">
                <a:extLst>
                  <a:ext uri="{FF2B5EF4-FFF2-40B4-BE49-F238E27FC236}">
                    <a16:creationId xmlns:a16="http://schemas.microsoft.com/office/drawing/2014/main" id="{42D69055-7910-5B87-404C-0D67999B53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0280" y="1817866"/>
                <a:ext cx="1079500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/>
              <a:lstStyle>
                <a:lvl1pPr marL="157163" indent="-157163" defTabSz="4318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4318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4318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4318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4318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318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318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318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318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157163" marR="0" lvl="0" indent="-157163" algn="ctr" defTabSz="431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20000"/>
                  </a:buClr>
                  <a:buSzPct val="70000"/>
                  <a:buFont typeface="Monotype Sorts" pitchFamily="2" charset="2"/>
                  <a:buNone/>
                  <a:tabLst/>
                  <a:defRPr/>
                </a:pPr>
                <a:r>
                  <a:rPr kumimoji="0" lang="en-US" alt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Total Selects</a:t>
                </a:r>
              </a:p>
            </p:txBody>
          </p:sp>
        </p:grpSp>
        <p:grpSp>
          <p:nvGrpSpPr>
            <p:cNvPr id="75845" name="Group 5">
              <a:extLst>
                <a:ext uri="{FF2B5EF4-FFF2-40B4-BE49-F238E27FC236}">
                  <a16:creationId xmlns:a16="http://schemas.microsoft.com/office/drawing/2014/main" id="{4F3C67F1-AD4C-5F4B-CB1C-57C9C66FF7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5550" y="2257425"/>
              <a:ext cx="8369299" cy="4520775"/>
              <a:chOff x="622300" y="2257822"/>
              <a:chExt cx="8369299" cy="4520322"/>
            </a:xfrm>
          </p:grpSpPr>
          <p:grpSp>
            <p:nvGrpSpPr>
              <p:cNvPr id="75846" name="Group 1">
                <a:extLst>
                  <a:ext uri="{FF2B5EF4-FFF2-40B4-BE49-F238E27FC236}">
                    <a16:creationId xmlns:a16="http://schemas.microsoft.com/office/drawing/2014/main" id="{FC33DBB8-E71A-4FEE-D2A7-94D0EAA995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2300" y="4841869"/>
                <a:ext cx="8369299" cy="983248"/>
                <a:chOff x="605766" y="5164138"/>
                <a:chExt cx="6744359" cy="1048697"/>
              </a:xfrm>
            </p:grpSpPr>
            <p:sp>
              <p:nvSpPr>
                <p:cNvPr id="75852" name="Text Box 53">
                  <a:extLst>
                    <a:ext uri="{FF2B5EF4-FFF2-40B4-BE49-F238E27FC236}">
                      <a16:creationId xmlns:a16="http://schemas.microsoft.com/office/drawing/2014/main" id="{A28A13EC-C979-F5FE-D072-508BE9A1868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94338" y="5164138"/>
                  <a:ext cx="1855787" cy="431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/>
                <a:lstStyle>
                  <a:lvl1pPr marL="157163" indent="-157163" defTabSz="4318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defTabSz="43180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4318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43180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4318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431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431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431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431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157163" marR="0" lvl="0" indent="-157163" algn="l" defTabSz="4318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20000"/>
                    </a:buClr>
                    <a:buSzPct val="70000"/>
                    <a:buFont typeface="Monotype Sorts" pitchFamily="2" charset="2"/>
                    <a:buNone/>
                    <a:tabLst/>
                    <a:defRPr/>
                  </a:pPr>
                  <a:endParaRPr kumimoji="0" lang="en-US" altLang="en-US" sz="2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antGarde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853" name="Line 57">
                  <a:extLst>
                    <a:ext uri="{FF2B5EF4-FFF2-40B4-BE49-F238E27FC236}">
                      <a16:creationId xmlns:a16="http://schemas.microsoft.com/office/drawing/2014/main" id="{52BFA3A6-3096-0FE9-E15E-8FB76CBF70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05766" y="6212835"/>
                  <a:ext cx="6135422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75847" name="Group 2">
                <a:extLst>
                  <a:ext uri="{FF2B5EF4-FFF2-40B4-BE49-F238E27FC236}">
                    <a16:creationId xmlns:a16="http://schemas.microsoft.com/office/drawing/2014/main" id="{5910637A-AE45-44A8-0A21-225B69C2B3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48200" y="2257822"/>
                <a:ext cx="2362200" cy="4520322"/>
                <a:chOff x="4640580" y="1308894"/>
                <a:chExt cx="2362200" cy="4520322"/>
              </a:xfrm>
            </p:grpSpPr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989BADF5-7AE4-E40B-C9DB-385F46E76B89}"/>
                    </a:ext>
                  </a:extLst>
                </p:cNvPr>
                <p:cNvSpPr/>
                <p:nvPr/>
              </p:nvSpPr>
              <p:spPr>
                <a:xfrm>
                  <a:off x="4645343" y="5448250"/>
                  <a:ext cx="2352675" cy="380966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Non-selects</a:t>
                  </a: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A7AF7FD3-E3F7-F714-53EC-BD6C551D018A}"/>
                    </a:ext>
                  </a:extLst>
                </p:cNvPr>
                <p:cNvSpPr/>
                <p:nvPr/>
              </p:nvSpPr>
              <p:spPr>
                <a:xfrm>
                  <a:off x="4640580" y="1308421"/>
                  <a:ext cx="2362200" cy="533352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225 Allocations</a:t>
                  </a: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D8D26BC9-6D55-F35E-8164-45CEBD05C10A}"/>
                    </a:ext>
                  </a:extLst>
                </p:cNvPr>
                <p:cNvSpPr/>
                <p:nvPr/>
              </p:nvSpPr>
              <p:spPr>
                <a:xfrm>
                  <a:off x="4640580" y="4400594"/>
                  <a:ext cx="2352675" cy="380966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223 Selects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784C66FB-EBD4-9822-C64B-5D54FEA3F22F}"/>
                    </a:ext>
                  </a:extLst>
                </p:cNvPr>
                <p:cNvSpPr/>
                <p:nvPr/>
              </p:nvSpPr>
              <p:spPr>
                <a:xfrm>
                  <a:off x="4645343" y="4946645"/>
                  <a:ext cx="2352675" cy="380966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5 Tied (Need 2 More)</a:t>
                  </a:r>
                </a:p>
              </p:txBody>
            </p:sp>
          </p:grpSp>
        </p:grpSp>
      </p:grpSp>
      <p:sp>
        <p:nvSpPr>
          <p:cNvPr id="75843" name="Line 58">
            <a:extLst>
              <a:ext uri="{FF2B5EF4-FFF2-40B4-BE49-F238E27FC236}">
                <a16:creationId xmlns:a16="http://schemas.microsoft.com/office/drawing/2014/main" id="{145DED6F-BC78-38BB-DEB8-D1B09F0286D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25550" y="6324600"/>
            <a:ext cx="76136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F896EA87-8160-1B5D-AEF6-8426D90C6CC6}"/>
              </a:ext>
            </a:extLst>
          </p:cNvPr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5" tIns="45627" rIns="91255" bIns="45627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18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>
                <a:lumMod val="95000"/>
              </a:schemeClr>
            </a:gs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A87FD6C7-AD29-4F3D-65B4-804D1DCF07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“Possible” Reasons Not Selected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5D772B78-745D-7E1C-D0E7-825C98D0F6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5448" y="1143000"/>
            <a:ext cx="8229600" cy="4193574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not get enough votes</a:t>
            </a:r>
          </a:p>
          <a:p>
            <a:pPr lvl="1">
              <a:spcBef>
                <a:spcPts val="300"/>
              </a:spcBef>
            </a:pP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status</a:t>
            </a:r>
          </a:p>
          <a:p>
            <a:pPr lvl="1"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Substandard performance</a:t>
            </a:r>
          </a:p>
          <a:p>
            <a:pPr lvl="1"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Adverse information (NJP, WT, DUI,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(Violations of core values)</a:t>
            </a:r>
          </a:p>
          <a:p>
            <a:pPr lvl="1"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Marksmanship/PFT/CFT failure</a:t>
            </a:r>
          </a:p>
          <a:p>
            <a:pPr lvl="1"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Extremely competitive/not enough allocations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Exact reason is generally not known but 21 sets of eyes makes it a fair process</a:t>
            </a: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BE4B1E2-875A-6B21-D5C1-0798E5C2E0E0}"/>
              </a:ext>
            </a:extLst>
          </p:cNvPr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5" tIns="45627" rIns="91255" bIns="45627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19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>
                <a:lumMod val="95000"/>
              </a:schemeClr>
            </a:gs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8F6957C-999C-79BE-4EE5-DE5F16A6AC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 Section (MMPB-1) Mission</a:t>
            </a:r>
          </a:p>
        </p:txBody>
      </p:sp>
      <p:sp>
        <p:nvSpPr>
          <p:cNvPr id="22531" name="Rectangle 6">
            <a:extLst>
              <a:ext uri="{FF2B5EF4-FFF2-40B4-BE49-F238E27FC236}">
                <a16:creationId xmlns:a16="http://schemas.microsoft.com/office/drawing/2014/main" id="{4FCD03CF-2D49-7052-6941-A83CADF6F5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5448" y="1143000"/>
            <a:ext cx="8229600" cy="4193574"/>
          </a:xfrm>
        </p:spPr>
        <p:txBody>
          <a:bodyPr/>
          <a:lstStyle/>
          <a:p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conduct regular and reserve promotion boards in order to ensure every Marine (officer and enlisted) has a fair and equitable opportunity for advancement to the next grade. MMPB-1 provides support operations for accurate, timely, and quality service associated with all aspects of the officer and enlisted promotion processes.</a:t>
            </a:r>
          </a:p>
          <a:p>
            <a:endParaRPr lang="en-US" altLang="en-US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C70F2CBF-C54B-75AD-5D96-42704F1AF2CE}"/>
              </a:ext>
            </a:extLst>
          </p:cNvPr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2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>
                <a:lumMod val="95000"/>
              </a:schemeClr>
            </a:gs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60">
            <a:extLst>
              <a:ext uri="{FF2B5EF4-FFF2-40B4-BE49-F238E27FC236}">
                <a16:creationId xmlns:a16="http://schemas.microsoft.com/office/drawing/2014/main" id="{DA3D2FDF-0782-6581-8F57-1B791EBF30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 Board</a:t>
            </a:r>
          </a:p>
        </p:txBody>
      </p:sp>
      <p:sp>
        <p:nvSpPr>
          <p:cNvPr id="86019" name="Content Placeholder 5">
            <a:extLst>
              <a:ext uri="{FF2B5EF4-FFF2-40B4-BE49-F238E27FC236}">
                <a16:creationId xmlns:a16="http://schemas.microsoft.com/office/drawing/2014/main" id="{D2C42E5B-68D4-49E3-2F7B-788A783AE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" y="1219200"/>
            <a:ext cx="8229600" cy="4193574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Report – Lists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SNCOs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selected by board 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Announcement –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MARADMIN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published announcing selection and OBS requirements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Undelivered Appointments – Code ran for failed selection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Marine prepares for possible remedial board</a:t>
            </a: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98FA065-0E05-5641-29B0-AF10B0A7FD9D}"/>
              </a:ext>
            </a:extLst>
          </p:cNvPr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5" tIns="45627" rIns="91255" bIns="45627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20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362200" y="457200"/>
            <a:ext cx="6451600" cy="1752600"/>
          </a:xfrm>
        </p:spPr>
        <p:txBody>
          <a:bodyPr>
            <a:no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Fiscal Year 2024 Staff Sergeant Selection Board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9800" y="5105400"/>
            <a:ext cx="6934200" cy="1107996"/>
          </a:xfrm>
          <a:prstGeom prst="rect">
            <a:avLst/>
          </a:prstGeom>
        </p:spPr>
        <p:txBody>
          <a:bodyPr wrap="square" lIns="0" tIns="0" rIns="0" bIns="0" numCol="1" anchor="t" anchorCtr="0">
            <a:spAutoFit/>
          </a:bodyPr>
          <a:lstStyle/>
          <a:p>
            <a:pPr algn="ctr">
              <a:defRPr/>
            </a:pPr>
            <a:r>
              <a:rPr 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Maj Daniel A. Moore</a:t>
            </a:r>
          </a:p>
          <a:p>
            <a:pPr algn="ctr">
              <a:defRPr/>
            </a:pPr>
            <a:r>
              <a:rPr 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Enlisted Promotion Head</a:t>
            </a:r>
          </a:p>
          <a:p>
            <a:pPr algn="ctr">
              <a:defRPr/>
            </a:pPr>
            <a:r>
              <a:rPr lang="en-US" sz="24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MMPB</a:t>
            </a:r>
            <a:r>
              <a:rPr 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M&amp;RA</a:t>
            </a:r>
          </a:p>
        </p:txBody>
      </p:sp>
      <p:sp>
        <p:nvSpPr>
          <p:cNvPr id="4" name="Rectangle 3"/>
          <p:cNvSpPr/>
          <p:nvPr/>
        </p:nvSpPr>
        <p:spPr>
          <a:xfrm>
            <a:off x="2692400" y="2869715"/>
            <a:ext cx="6451600" cy="95410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Colonel Matthew T. McSorley</a:t>
            </a:r>
          </a:p>
          <a:p>
            <a:pPr algn="ctr"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Board President</a:t>
            </a:r>
          </a:p>
        </p:txBody>
      </p:sp>
    </p:spTree>
    <p:extLst>
      <p:ext uri="{BB962C8B-B14F-4D97-AF65-F5344CB8AC3E}">
        <p14:creationId xmlns:p14="http://schemas.microsoft.com/office/powerpoint/2010/main" val="2782426323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Membership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687" y="1143000"/>
            <a:ext cx="8229600" cy="419357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Board Members: 21</a:t>
            </a:r>
          </a:p>
          <a:p>
            <a:pPr>
              <a:lnSpc>
                <a:spcPct val="8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Rank: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Colonel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Lieutenant Colonel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Majors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CWO3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Sergeants Major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Master Gunnery Sergeants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 First Sergeants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 Master Sergeants</a:t>
            </a:r>
          </a:p>
          <a:p>
            <a:pPr>
              <a:lnSpc>
                <a:spcPct val="8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Gender: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 Female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(17) Male</a:t>
            </a:r>
          </a:p>
          <a:p>
            <a:pPr>
              <a:lnSpc>
                <a:spcPct val="8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Diversity: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(11) Minorities</a:t>
            </a:r>
          </a:p>
          <a:p>
            <a:pPr>
              <a:lnSpc>
                <a:spcPct val="8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Recorders: (3)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49F6-E254-4843-B1FE-CF340D8B12BC}" type="slidenum"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22</a:t>
            </a:fld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500265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158875"/>
            <a:ext cx="8620913" cy="5562600"/>
          </a:xfrm>
        </p:spPr>
        <p:txBody>
          <a:bodyPr>
            <a:no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Purpose: consider the best and fully qualified Marines for promotion to meet the needs of the Marine Corps.  </a:t>
            </a:r>
          </a:p>
          <a:p>
            <a:pPr>
              <a:lnSpc>
                <a:spcPct val="8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AZ/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cases: 5,547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277 cases per member increase by 14 from FY23</a:t>
            </a:r>
          </a:p>
          <a:p>
            <a:pPr>
              <a:lnSpc>
                <a:spcPct val="8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BZ cases: 1,896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President screened for premier/non-premier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Pulled 255 into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consideration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Board convened 17 April 2024 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Monday  –  Saturday (Memorial Day 72)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0630-1830, with 10 minute breaks approx. every hour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Prepped, briefed, and voted by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IMOS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size order (45 days)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Days only preparing: 7 / 16% 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Days only briefing: 11 / 24%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Days combined preparing/briefing: 26 / 58%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Voting: 2.5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hrs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x 6 sessions (Fridays/ w briefing) 2%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 time was approximately 45 minutes per case.</a:t>
            </a:r>
          </a:p>
          <a:p>
            <a:pPr lvl="1"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Briefing time allocation: </a:t>
            </a:r>
          </a:p>
          <a:p>
            <a:pPr lvl="2"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3:00 (all Marines who completed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MarineNet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course) </a:t>
            </a:r>
          </a:p>
          <a:p>
            <a:pPr lvl="2"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Discussions done between briefs to not take up allocated briefing time </a:t>
            </a:r>
          </a:p>
          <a:p>
            <a:pPr lvl="2"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brief (Marines who did not complete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MarineNet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requested non-selection)</a:t>
            </a:r>
          </a:p>
          <a:p>
            <a:pPr>
              <a:defRPr/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48600" y="6356350"/>
            <a:ext cx="1295400" cy="365125"/>
          </a:xfrm>
        </p:spPr>
        <p:txBody>
          <a:bodyPr/>
          <a:lstStyle/>
          <a:p>
            <a:fld id="{339A49F6-E254-4843-B1FE-CF340D8B12BC}" type="slidenum"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23</a:t>
            </a:fld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981093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8" y="1143000"/>
            <a:ext cx="8860972" cy="5213350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 from highest to lowest related to assessment of competitiveness (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FitRep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SDA, MOS Credibility, Training, OMPF, Education, Combat Experience)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Fitreps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 I/K comments made Marines MORE competitive for selection:</a:t>
            </a:r>
          </a:p>
          <a:p>
            <a:pPr lvl="3">
              <a:spcBef>
                <a:spcPts val="300"/>
              </a:spcBef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“Clear explanation of a Marines future potential and leadership ability. MOS credibility and if an individual was performing ahead of their peers or at a level beyond their rank or tenure.”</a:t>
            </a:r>
          </a:p>
          <a:p>
            <a:pPr lvl="3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"Being specific of the Marine's leadership and performance capabilities. RS and RO stating verbatim where they would rank the Marine in the voting system and why.”</a:t>
            </a:r>
          </a:p>
          <a:p>
            <a:pPr lvl="2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 I/K comments made Marines LESS competitive for selection</a:t>
            </a:r>
          </a:p>
          <a:p>
            <a:pPr lvl="3">
              <a:spcBef>
                <a:spcPts val="300"/>
              </a:spcBef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“Promote with Peers, promote with contemporaries, does work commensurate with his rank, Do not Promote, accomplishes tasks when asked.”</a:t>
            </a:r>
          </a:p>
          <a:p>
            <a:pPr lvl="3">
              <a:spcBef>
                <a:spcPts val="300"/>
              </a:spcBef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“Promote at the needs of the Marine Corps. We looked at a comment like this and took it to mean Don’t Promote.”</a:t>
            </a:r>
          </a:p>
          <a:p>
            <a:pPr lvl="3">
              <a:spcBef>
                <a:spcPts val="300"/>
              </a:spcBef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“Generic information that was bland and provided no depth to gaining understanding of the Marine's true performance. Captured data/numbers as if they were writing an award. That information is a waste and takes away from what else you can be telling me about the Marine.”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49F6-E254-4843-B1FE-CF340D8B12BC}" type="slidenum"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24</a:t>
            </a:fld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655E7F-8D3C-FCA8-61B5-24234E81FAAB}"/>
              </a:ext>
            </a:extLst>
          </p:cNvPr>
          <p:cNvSpPr txBox="1"/>
          <p:nvPr/>
        </p:nvSpPr>
        <p:spPr>
          <a:xfrm>
            <a:off x="212557" y="6538912"/>
            <a:ext cx="871888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“PULLED FROM BOARD MEMBER COMPLETED CAREER COUNSELOR SURVEYS”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279906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Trends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8" y="1143000"/>
            <a:ext cx="8860972" cy="5213350"/>
          </a:xfrm>
        </p:spPr>
        <p:txBody>
          <a:bodyPr>
            <a:noAutofit/>
          </a:bodyPr>
          <a:lstStyle/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SDA/Type I/II: Ranked higher then on previous board </a:t>
            </a:r>
          </a:p>
          <a:p>
            <a:pPr lvl="2"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SDA Fitness Reports viewed as being more favorable than FMF or Combat Fitness Reports? </a:t>
            </a:r>
          </a:p>
          <a:p>
            <a:pPr lvl="3"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“SDAs were viewed favorable but the Fitness Reports themselves did not matter unless the RS/RO said the Marine was doing "outstanding". Majority of Marines I saw had average to below average reports on SDAs and I did not hold that against them.”</a:t>
            </a:r>
          </a:p>
          <a:p>
            <a:pPr lvl="3"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“It mattered more if they are excelling in and out of MOS. Capturing the whole Marine concept and ensuring the Marine Corps requirements are meet.”</a:t>
            </a:r>
          </a:p>
          <a:p>
            <a:pPr lvl="2"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did having an SDA/Type I/Type II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screenable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billet effect a Marines competitiveness?</a:t>
            </a:r>
          </a:p>
          <a:p>
            <a:pPr lvl="3"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“Average performance on an SDA was considered to be more favorable than above average performance with no SDA. Highly qualified-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screenable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billets and Higher-qualified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screenable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billets were positives but did not make the Marine more competitive than above average performance and no SDA.”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“Above avg performance is above avg performance and I recognized that with a higher mark regardless of if MRO had an SDA or not. If it came down to 1 Slot with two similar Marines and one had an SDA, it would be a tie breaker.”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19% of the population considered had an SDA </a:t>
            </a:r>
          </a:p>
          <a:p>
            <a:pPr marL="685800" lvl="2" indent="0">
              <a:buNone/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837 Selected with SDA 		270 Not Selected with SDA</a:t>
            </a:r>
          </a:p>
          <a:p>
            <a:pPr marL="685800" lvl="2" indent="0">
              <a:buNone/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2821 Selected without SDA 	                  1874 Not Selected without SDA</a:t>
            </a:r>
          </a:p>
          <a:p>
            <a:pPr lvl="2">
              <a:defRPr/>
            </a:pPr>
            <a:endParaRPr lang="en-US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49F6-E254-4843-B1FE-CF340D8B12BC}" type="slidenum"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25</a:t>
            </a:fld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69B757-0509-AC9B-7128-BA9FC6A24CCB}"/>
              </a:ext>
            </a:extLst>
          </p:cNvPr>
          <p:cNvSpPr txBox="1"/>
          <p:nvPr/>
        </p:nvSpPr>
        <p:spPr>
          <a:xfrm>
            <a:off x="212557" y="6538912"/>
            <a:ext cx="871888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“PULLED FROM BOARD MEMBER COMPLETED CAREER COUNSELOR SURVEYS”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363789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Trends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24" y="1142999"/>
            <a:ext cx="8229600" cy="5122687"/>
          </a:xfrm>
        </p:spPr>
        <p:txBody>
          <a:bodyPr>
            <a:noAutofit/>
          </a:bodyPr>
          <a:lstStyle/>
          <a:p>
            <a:pPr lvl="1">
              <a:spcBef>
                <a:spcPts val="300"/>
              </a:spcBef>
              <a:defRPr/>
            </a:pP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 Credibility: Difficult to assess when combined with SDA</a:t>
            </a:r>
          </a:p>
          <a:p>
            <a:pPr lvl="2">
              <a:spcBef>
                <a:spcPts val="300"/>
              </a:spcBef>
              <a:defRPr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“Add (ONLY) the required Cert's into OMPF that specifically follow MOS Roadmap. Ensure Billet Description is correct. Ensure the RS/RO speak directly to the Marines MOS Roadmap; present, and future. The Marine can write a letter to the board to summarize their roadmap if the MBS isn't clear.”</a:t>
            </a:r>
            <a:endParaRPr lang="en-US" alt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ts val="300"/>
              </a:spcBef>
              <a:defRPr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“Highly important especially MOS’ such as CID, MARSOC, EOD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MOS’s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such as these are lateral move and should have a time in MOS requirement for qualifications for promotion to SSgt.”</a:t>
            </a:r>
            <a:endParaRPr lang="en-US" alt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300"/>
              </a:spcBef>
              <a:defRPr/>
            </a:pP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Training: </a:t>
            </a:r>
            <a:r>
              <a:rPr lang="en-US" alt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PFT</a:t>
            </a: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CFT</a:t>
            </a: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250 – 300, </a:t>
            </a:r>
            <a:r>
              <a:rPr lang="en-US" alt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MCMAP</a:t>
            </a: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Black Belt </a:t>
            </a:r>
            <a:endParaRPr lang="en-US" alt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300"/>
              </a:spcBef>
              <a:defRPr/>
            </a:pP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OMPF: Ranked higher on this board </a:t>
            </a:r>
            <a:endParaRPr lang="en-US" alt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ts val="300"/>
              </a:spcBef>
              <a:defRPr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“Letters of appreciation, Marine Net Certs just flooded the 'schools' section and everyone either ignored it completely or missed more important documents because they quickly scrolled past them”</a:t>
            </a:r>
          </a:p>
          <a:p>
            <a:pPr lvl="2">
              <a:spcBef>
                <a:spcPts val="300"/>
              </a:spcBef>
              <a:defRPr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“Most of the documents in the Service tab did not add any value.”  “Board members combed through them to look for Pg. 11s and 6105s.”</a:t>
            </a:r>
          </a:p>
          <a:p>
            <a:pPr lvl="2">
              <a:spcBef>
                <a:spcPts val="300"/>
              </a:spcBef>
              <a:defRPr/>
            </a:pP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focused on adversity in grade particularly focusing on </a:t>
            </a:r>
            <a:r>
              <a:rPr lang="en-US" alt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BCP</a:t>
            </a: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ARI, PAC violations.</a:t>
            </a:r>
          </a:p>
          <a:p>
            <a:pPr lvl="3">
              <a:defRPr/>
            </a:pP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BCP</a:t>
            </a: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not recommend for promotion, </a:t>
            </a:r>
            <a:r>
              <a:rPr lang="en-US" alt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NJP’s</a:t>
            </a: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within the last year were not recommended, for 6105’s it depended.”</a:t>
            </a:r>
          </a:p>
          <a:p>
            <a:pPr lvl="3">
              <a:defRPr/>
            </a:pP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“Anything within the year was an automatic 2 for me. Past adversity was only an issue if it was consistent.”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49F6-E254-4843-B1FE-CF340D8B12BC}" type="slidenum"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26</a:t>
            </a:fld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A725E9-7622-E54D-13A0-474702DC0433}"/>
              </a:ext>
            </a:extLst>
          </p:cNvPr>
          <p:cNvSpPr txBox="1"/>
          <p:nvPr/>
        </p:nvSpPr>
        <p:spPr>
          <a:xfrm>
            <a:off x="212557" y="6538912"/>
            <a:ext cx="871888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“PULLED FROM BOARD MEMBER COMPLETED CAREER COUNSELOR SURVEYS”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058164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Trends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24" y="1142999"/>
            <a:ext cx="8229600" cy="5122687"/>
          </a:xfrm>
        </p:spPr>
        <p:txBody>
          <a:bodyPr>
            <a:noAutofit/>
          </a:bodyPr>
          <a:lstStyle/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Education: Focused education verses broad </a:t>
            </a:r>
          </a:p>
          <a:p>
            <a:pPr lvl="2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members focused on education that tied directly back to MOS. College degree increased competitiveness combined with military education completion.</a:t>
            </a:r>
          </a:p>
          <a:p>
            <a:pPr lvl="2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Enlisted Joint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ranked higher then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RCLF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NWC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Combat: Serving in a tax exclusion area versus a combat deployment</a:t>
            </a:r>
          </a:p>
          <a:p>
            <a:pPr lvl="2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“Being in combat is luck/timing.”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“Many of the Marines did not have combat fitness reports.”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49F6-E254-4843-B1FE-CF340D8B12BC}" type="slidenum"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27</a:t>
            </a:fld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6180ED-FE5B-231A-FF0F-035AB32BC59D}"/>
              </a:ext>
            </a:extLst>
          </p:cNvPr>
          <p:cNvSpPr txBox="1"/>
          <p:nvPr/>
        </p:nvSpPr>
        <p:spPr>
          <a:xfrm>
            <a:off x="212557" y="6538912"/>
            <a:ext cx="871888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“PULLED FROM BOARD MEMBER COMPLETED CAREER COUNSELOR SURVEYS”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744307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74" y="0"/>
            <a:ext cx="8402626" cy="1066800"/>
          </a:xfrm>
        </p:spPr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 Outs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49F6-E254-4843-B1FE-CF340D8B12BC}" type="slidenum"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28</a:t>
            </a:fld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3724" y="1143000"/>
            <a:ext cx="8229600" cy="5791200"/>
          </a:xfrm>
        </p:spPr>
        <p:txBody>
          <a:bodyPr>
            <a:normAutofit/>
          </a:bodyPr>
          <a:lstStyle/>
          <a:p>
            <a:pPr>
              <a:tabLst>
                <a:tab pos="2743200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Selection	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FY23: 66.9%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FY24: 63.0%  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3.9% decrease</a:t>
            </a:r>
          </a:p>
          <a:p>
            <a:pPr>
              <a:tabLst>
                <a:tab pos="2743200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BZ Selection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FY23: 10.8% of the BZ was both briefed and selected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FY24: 11.4% of the BZ was both briefed and selected  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0.6% increase</a:t>
            </a:r>
          </a:p>
          <a:p>
            <a:pPr>
              <a:tabLst>
                <a:tab pos="2743200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 Selection	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FY23: 74.2% 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FY24: 68.9% 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5.3% decrease </a:t>
            </a:r>
          </a:p>
          <a:p>
            <a:pPr>
              <a:tabLst>
                <a:tab pos="2743200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Minority Selection	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FY23 64.2% 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FY24 60.9% 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3.3% decrease </a:t>
            </a:r>
          </a:p>
        </p:txBody>
      </p:sp>
    </p:spTree>
    <p:extLst>
      <p:ext uri="{BB962C8B-B14F-4D97-AF65-F5344CB8AC3E}">
        <p14:creationId xmlns:p14="http://schemas.microsoft.com/office/powerpoint/2010/main" val="374206799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74" y="9331"/>
            <a:ext cx="8402626" cy="1066800"/>
          </a:xfrm>
        </p:spPr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SSgt Primary Statistics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49F6-E254-4843-B1FE-CF340D8B1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412" y="6493882"/>
          <a:ext cx="3313221" cy="3641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4407">
                  <a:extLst>
                    <a:ext uri="{9D8B030D-6E8A-4147-A177-3AD203B41FA5}">
                      <a16:colId xmlns:a16="http://schemas.microsoft.com/office/drawing/2014/main" val="2177877381"/>
                    </a:ext>
                  </a:extLst>
                </a:gridCol>
                <a:gridCol w="1104407">
                  <a:extLst>
                    <a:ext uri="{9D8B030D-6E8A-4147-A177-3AD203B41FA5}">
                      <a16:colId xmlns:a16="http://schemas.microsoft.com/office/drawing/2014/main" val="2476590325"/>
                    </a:ext>
                  </a:extLst>
                </a:gridCol>
                <a:gridCol w="1104407">
                  <a:extLst>
                    <a:ext uri="{9D8B030D-6E8A-4147-A177-3AD203B41FA5}">
                      <a16:colId xmlns:a16="http://schemas.microsoft.com/office/drawing/2014/main" val="3498122815"/>
                    </a:ext>
                  </a:extLst>
                </a:gridCol>
              </a:tblGrid>
              <a:tr h="364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1% ABOVE</a:t>
                      </a:r>
                    </a:p>
                  </a:txBody>
                  <a:tcPr marL="4100" marR="4100" marT="410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 BELOW</a:t>
                      </a:r>
                    </a:p>
                  </a:txBody>
                  <a:tcPr marL="4100" marR="4100" marT="410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COMPARE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 TO 5 YEAR AVERAGE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0" marR="4100" marT="410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58234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C075DF5-2CE6-2213-ED13-0C46CF9BFD15}"/>
              </a:ext>
            </a:extLst>
          </p:cNvPr>
          <p:cNvGraphicFramePr>
            <a:graphicFrameLocks noGrp="1"/>
          </p:cNvGraphicFramePr>
          <p:nvPr/>
        </p:nvGraphicFramePr>
        <p:xfrm>
          <a:off x="183648" y="1501140"/>
          <a:ext cx="6303974" cy="2228850"/>
        </p:xfrm>
        <a:graphic>
          <a:graphicData uri="http://schemas.openxmlformats.org/drawingml/2006/table">
            <a:tbl>
              <a:tblPr/>
              <a:tblGrid>
                <a:gridCol w="817574">
                  <a:extLst>
                    <a:ext uri="{9D8B030D-6E8A-4147-A177-3AD203B41FA5}">
                      <a16:colId xmlns:a16="http://schemas.microsoft.com/office/drawing/2014/main" val="413033941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6833791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6103057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5024481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3081201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6741984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1680213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4796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15643834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3127326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Race/Ethnic profile for the FY24 SSgt Promotion Board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9865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Female and 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4726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82158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69.1%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64.4%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64.8%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4521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55.8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52.3%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5584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Hispanic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71.1%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61.3%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63.0%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3359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Asian/Pac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87.0%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66.4%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68.3%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25632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Amer Ind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58.1%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63.9%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7340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74.4%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64.9%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66.7%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95686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68.9%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5097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62.2%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63.0%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53097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45BB81E-0CCA-84B7-56EB-8A89B351D2AF}"/>
              </a:ext>
            </a:extLst>
          </p:cNvPr>
          <p:cNvGraphicFramePr>
            <a:graphicFrameLocks noGrp="1"/>
          </p:cNvGraphicFramePr>
          <p:nvPr/>
        </p:nvGraphicFramePr>
        <p:xfrm>
          <a:off x="183648" y="3951440"/>
          <a:ext cx="6303970" cy="222885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3809695049"/>
                    </a:ext>
                  </a:extLst>
                </a:gridCol>
                <a:gridCol w="578352">
                  <a:extLst>
                    <a:ext uri="{9D8B030D-6E8A-4147-A177-3AD203B41FA5}">
                      <a16:colId xmlns:a16="http://schemas.microsoft.com/office/drawing/2014/main" val="60920956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593027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4665663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454863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725226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6301889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96171833"/>
                    </a:ext>
                  </a:extLst>
                </a:gridCol>
                <a:gridCol w="523221">
                  <a:extLst>
                    <a:ext uri="{9D8B030D-6E8A-4147-A177-3AD203B41FA5}">
                      <a16:colId xmlns:a16="http://schemas.microsoft.com/office/drawing/2014/main" val="2918938095"/>
                    </a:ext>
                  </a:extLst>
                </a:gridCol>
                <a:gridCol w="630397">
                  <a:extLst>
                    <a:ext uri="{9D8B030D-6E8A-4147-A177-3AD203B41FA5}">
                      <a16:colId xmlns:a16="http://schemas.microsoft.com/office/drawing/2014/main" val="301675976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Race/Ethnic profile for the FY23 SSgt Promotion Board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753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Female and 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0726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45266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73.1%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68.7%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69.1%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276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68.6%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58.2%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59.7%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2108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Hispanic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76.4%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63.3%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65.2%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0285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Asian/Pac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65.4%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64.1%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64.3%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941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Amer Ind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72.3%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76.4%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6604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87.9%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68.0%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71.2%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7325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74.2%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4853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66.0%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5472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3661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66.9%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112839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CAAC4A5-8230-9E30-2904-FB08BFEAF96D}"/>
              </a:ext>
            </a:extLst>
          </p:cNvPr>
          <p:cNvGraphicFramePr>
            <a:graphicFrameLocks noGrp="1"/>
          </p:cNvGraphicFramePr>
          <p:nvPr/>
        </p:nvGraphicFramePr>
        <p:xfrm>
          <a:off x="6629400" y="1501140"/>
          <a:ext cx="2390676" cy="1868805"/>
        </p:xfrm>
        <a:graphic>
          <a:graphicData uri="http://schemas.openxmlformats.org/drawingml/2006/table">
            <a:tbl>
              <a:tblPr/>
              <a:tblGrid>
                <a:gridCol w="776666">
                  <a:extLst>
                    <a:ext uri="{9D8B030D-6E8A-4147-A177-3AD203B41FA5}">
                      <a16:colId xmlns:a16="http://schemas.microsoft.com/office/drawing/2014/main" val="3983877916"/>
                    </a:ext>
                  </a:extLst>
                </a:gridCol>
                <a:gridCol w="691718">
                  <a:extLst>
                    <a:ext uri="{9D8B030D-6E8A-4147-A177-3AD203B41FA5}">
                      <a16:colId xmlns:a16="http://schemas.microsoft.com/office/drawing/2014/main" val="2886487466"/>
                    </a:ext>
                  </a:extLst>
                </a:gridCol>
                <a:gridCol w="461146">
                  <a:extLst>
                    <a:ext uri="{9D8B030D-6E8A-4147-A177-3AD203B41FA5}">
                      <a16:colId xmlns:a16="http://schemas.microsoft.com/office/drawing/2014/main" val="109641533"/>
                    </a:ext>
                  </a:extLst>
                </a:gridCol>
                <a:gridCol w="461146">
                  <a:extLst>
                    <a:ext uri="{9D8B030D-6E8A-4147-A177-3AD203B41FA5}">
                      <a16:colId xmlns:a16="http://schemas.microsoft.com/office/drawing/2014/main" val="577587816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FY20-24 (5-Yr Avg)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7014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4128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73.7%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67.0%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67.5%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27504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66.6%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58.7%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59.8%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11926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Hispanic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76.8%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65.8%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67.5%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90492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Asia/Pac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74.6%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67.2%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68.0%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394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Amer Ind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64.5%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64.2%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65.6%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0722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76.4%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65.5%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67.0%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72595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73.6%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65.6%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66.5%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705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257576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>
                <a:lumMod val="95000"/>
              </a:schemeClr>
            </a:gs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A89F2-BA52-CD0A-5EDD-3632907EE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 Section (MMPB-1)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80183C28-522A-5EBA-FBD1-D0F537E1CE98}"/>
              </a:ext>
            </a:extLst>
          </p:cNvPr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3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B06E91-4FFC-1A16-2B5A-46CF309FC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9144000" cy="467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56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381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reasons for Shortfalls: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(289/83%) /Adversity and no additional BZ</a:t>
            </a:r>
            <a:endParaRPr lang="en-US" sz="1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60F2BE3-546F-30E0-B9DB-C578A8D94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887" y="157316"/>
            <a:ext cx="8316113" cy="762000"/>
          </a:xfrm>
        </p:spPr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SSgt Primary Shortfalls </a:t>
            </a:r>
            <a:endParaRPr lang="en-US" sz="4000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F514A5F3-1758-6A5F-38F2-9018F260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49F6-E254-4843-B1FE-CF340D8B1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9FBAAF4-78F8-5744-CB27-65D9E30D0ABD}"/>
              </a:ext>
            </a:extLst>
          </p:cNvPr>
          <p:cNvGraphicFramePr>
            <a:graphicFrameLocks noGrp="1"/>
          </p:cNvGraphicFramePr>
          <p:nvPr/>
        </p:nvGraphicFramePr>
        <p:xfrm>
          <a:off x="76200" y="1586235"/>
          <a:ext cx="4419601" cy="3802380"/>
        </p:xfrm>
        <a:graphic>
          <a:graphicData uri="http://schemas.openxmlformats.org/drawingml/2006/table">
            <a:tbl>
              <a:tblPr/>
              <a:tblGrid>
                <a:gridCol w="690906">
                  <a:extLst>
                    <a:ext uri="{9D8B030D-6E8A-4147-A177-3AD203B41FA5}">
                      <a16:colId xmlns:a16="http://schemas.microsoft.com/office/drawing/2014/main" val="2448325578"/>
                    </a:ext>
                  </a:extLst>
                </a:gridCol>
                <a:gridCol w="680694">
                  <a:extLst>
                    <a:ext uri="{9D8B030D-6E8A-4147-A177-3AD203B41FA5}">
                      <a16:colId xmlns:a16="http://schemas.microsoft.com/office/drawing/2014/main" val="2874648124"/>
                    </a:ext>
                  </a:extLst>
                </a:gridCol>
                <a:gridCol w="744985">
                  <a:extLst>
                    <a:ext uri="{9D8B030D-6E8A-4147-A177-3AD203B41FA5}">
                      <a16:colId xmlns:a16="http://schemas.microsoft.com/office/drawing/2014/main" val="1204284888"/>
                    </a:ext>
                  </a:extLst>
                </a:gridCol>
                <a:gridCol w="712839">
                  <a:extLst>
                    <a:ext uri="{9D8B030D-6E8A-4147-A177-3AD203B41FA5}">
                      <a16:colId xmlns:a16="http://schemas.microsoft.com/office/drawing/2014/main" val="2762711254"/>
                    </a:ext>
                  </a:extLst>
                </a:gridCol>
                <a:gridCol w="778638">
                  <a:extLst>
                    <a:ext uri="{9D8B030D-6E8A-4147-A177-3AD203B41FA5}">
                      <a16:colId xmlns:a16="http://schemas.microsoft.com/office/drawing/2014/main" val="2617411627"/>
                    </a:ext>
                  </a:extLst>
                </a:gridCol>
                <a:gridCol w="811539">
                  <a:extLst>
                    <a:ext uri="{9D8B030D-6E8A-4147-A177-3AD203B41FA5}">
                      <a16:colId xmlns:a16="http://schemas.microsoft.com/office/drawing/2014/main" val="3416715949"/>
                    </a:ext>
                  </a:extLst>
                </a:gridCol>
              </a:tblGrid>
              <a:tr h="3581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IMOS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Population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Allocations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Selected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Short Fall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of Allocations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8205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0211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9461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0231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96483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7786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3319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4983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3933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99596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9937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0167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2925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1358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1203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9836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9540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8239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45779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2648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79045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F405B74-63A3-9EC3-B833-5B81CC8DCB78}"/>
              </a:ext>
            </a:extLst>
          </p:cNvPr>
          <p:cNvGraphicFramePr>
            <a:graphicFrameLocks noGrp="1"/>
          </p:cNvGraphicFramePr>
          <p:nvPr/>
        </p:nvGraphicFramePr>
        <p:xfrm>
          <a:off x="4648200" y="1586235"/>
          <a:ext cx="4419601" cy="3611880"/>
        </p:xfrm>
        <a:graphic>
          <a:graphicData uri="http://schemas.openxmlformats.org/drawingml/2006/table">
            <a:tbl>
              <a:tblPr/>
              <a:tblGrid>
                <a:gridCol w="690906">
                  <a:extLst>
                    <a:ext uri="{9D8B030D-6E8A-4147-A177-3AD203B41FA5}">
                      <a16:colId xmlns:a16="http://schemas.microsoft.com/office/drawing/2014/main" val="2448325578"/>
                    </a:ext>
                  </a:extLst>
                </a:gridCol>
                <a:gridCol w="680694">
                  <a:extLst>
                    <a:ext uri="{9D8B030D-6E8A-4147-A177-3AD203B41FA5}">
                      <a16:colId xmlns:a16="http://schemas.microsoft.com/office/drawing/2014/main" val="2874648124"/>
                    </a:ext>
                  </a:extLst>
                </a:gridCol>
                <a:gridCol w="744985">
                  <a:extLst>
                    <a:ext uri="{9D8B030D-6E8A-4147-A177-3AD203B41FA5}">
                      <a16:colId xmlns:a16="http://schemas.microsoft.com/office/drawing/2014/main" val="1204284888"/>
                    </a:ext>
                  </a:extLst>
                </a:gridCol>
                <a:gridCol w="712839">
                  <a:extLst>
                    <a:ext uri="{9D8B030D-6E8A-4147-A177-3AD203B41FA5}">
                      <a16:colId xmlns:a16="http://schemas.microsoft.com/office/drawing/2014/main" val="2762711254"/>
                    </a:ext>
                  </a:extLst>
                </a:gridCol>
                <a:gridCol w="778638">
                  <a:extLst>
                    <a:ext uri="{9D8B030D-6E8A-4147-A177-3AD203B41FA5}">
                      <a16:colId xmlns:a16="http://schemas.microsoft.com/office/drawing/2014/main" val="2617411627"/>
                    </a:ext>
                  </a:extLst>
                </a:gridCol>
                <a:gridCol w="811539">
                  <a:extLst>
                    <a:ext uri="{9D8B030D-6E8A-4147-A177-3AD203B41FA5}">
                      <a16:colId xmlns:a16="http://schemas.microsoft.com/office/drawing/2014/main" val="3416715949"/>
                    </a:ext>
                  </a:extLst>
                </a:gridCol>
              </a:tblGrid>
              <a:tr h="3581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IMOS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Population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Allocations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Selected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Short Fall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of Allocations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8205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7786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3319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6114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4983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1452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0452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3933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99596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9937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972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0167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6694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2925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1358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9836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9540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8239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664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45779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85687C9-72E1-DEFB-3421-8326D0C9B062}"/>
              </a:ext>
            </a:extLst>
          </p:cNvPr>
          <p:cNvSpPr/>
          <p:nvPr/>
        </p:nvSpPr>
        <p:spPr>
          <a:xfrm>
            <a:off x="6718479" y="5689326"/>
            <a:ext cx="24255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49750" algn="l"/>
              </a:tabLst>
              <a:defRPr/>
            </a:pPr>
            <a:r>
              <a:rPr kumimoji="0" lang="en-US" altLang="en-US" sz="1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RED= 4 YEAR SHORTFALL</a:t>
            </a:r>
          </a:p>
          <a:p>
            <a:pPr>
              <a:tabLst>
                <a:tab pos="4349750" algn="l"/>
              </a:tabLst>
            </a:pPr>
            <a:r>
              <a:rPr lang="en-US" altLang="en-US" sz="1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BLUE= 3 YEAR SHORTFALL</a:t>
            </a:r>
          </a:p>
          <a:p>
            <a:pPr>
              <a:tabLst>
                <a:tab pos="4349750" algn="l"/>
              </a:tabLst>
            </a:pPr>
            <a:r>
              <a:rPr lang="en-US" altLang="en-US" sz="1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GREEN= 2 YEAR SHORTFALL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49750" algn="l"/>
              </a:tabLst>
              <a:defRPr/>
            </a:pP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 Color=NEW SHORTFALL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D5B279-26DE-DF2A-C4AC-DB326A01A9BF}"/>
              </a:ext>
            </a:extLst>
          </p:cNvPr>
          <p:cNvSpPr txBox="1">
            <a:spLocks/>
          </p:cNvSpPr>
          <p:nvPr/>
        </p:nvSpPr>
        <p:spPr>
          <a:xfrm>
            <a:off x="99060" y="5486400"/>
            <a:ext cx="2209800" cy="10883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Previous Short falls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FY24: 34 MOS/Total: 347</a:t>
            </a:r>
            <a:endParaRPr kumimoji="0" lang="en-US" altLang="en-US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FY23: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 MOS/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Total: 295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FY22: 59 MOS/Total: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FY21: 50 MOS/Total: 341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956624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74" y="9331"/>
            <a:ext cx="8402626" cy="1066800"/>
          </a:xfrm>
        </p:spPr>
        <p:txBody>
          <a:bodyPr/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Primary  Select Statistics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49F6-E254-4843-B1FE-CF340D8B12BC}" type="slidenum"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31</a:t>
            </a:fld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BDBD7CE8-7C67-7703-2260-C8671AECB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000"/>
            <a:ext cx="8915400" cy="2193577"/>
          </a:xfrm>
        </p:spPr>
        <p:txBody>
          <a:bodyPr>
            <a:no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Selected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Complete: 2810 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Selected Sequenced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848</a:t>
            </a:r>
          </a:p>
          <a:p>
            <a:pPr fontAlgn="auto"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Selected: 3658</a:t>
            </a:r>
          </a:p>
          <a:p>
            <a:pPr fontAlgn="auto">
              <a:spcAft>
                <a:spcPts val="0"/>
              </a:spcAft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Non-Selected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Complete: 1002</a:t>
            </a:r>
          </a:p>
          <a:p>
            <a:pPr fontAlgn="auto"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Non-Selected Sequenced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505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Non-Selected No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EPME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637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Not Selected: 2144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Population: 5802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8CE69-56EE-3A27-B439-91FBC77B7774}"/>
              </a:ext>
            </a:extLst>
          </p:cNvPr>
          <p:cNvSpPr txBox="1"/>
          <p:nvPr/>
        </p:nvSpPr>
        <p:spPr>
          <a:xfrm>
            <a:off x="0" y="6019800"/>
            <a:ext cx="9144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complete includes SDA waivers and non-competitive</a:t>
            </a:r>
          </a:p>
        </p:txBody>
      </p:sp>
    </p:spTree>
    <p:extLst>
      <p:ext uri="{BB962C8B-B14F-4D97-AF65-F5344CB8AC3E}">
        <p14:creationId xmlns:p14="http://schemas.microsoft.com/office/powerpoint/2010/main" val="3089298689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object 71">
            <a:extLst>
              <a:ext uri="{FF2B5EF4-FFF2-40B4-BE49-F238E27FC236}">
                <a16:creationId xmlns:a16="http://schemas.microsoft.com/office/drawing/2014/main" id="{E26D580B-1CBF-2B7F-0022-5D6E311479DC}"/>
              </a:ext>
            </a:extLst>
          </p:cNvPr>
          <p:cNvGrpSpPr>
            <a:grpSpLocks noChangeAspect="1"/>
          </p:cNvGrpSpPr>
          <p:nvPr/>
        </p:nvGrpSpPr>
        <p:grpSpPr>
          <a:xfrm>
            <a:off x="7543800" y="1298254"/>
            <a:ext cx="217208" cy="182880"/>
            <a:chOff x="750570" y="1233677"/>
            <a:chExt cx="820419" cy="589915"/>
          </a:xfrm>
        </p:grpSpPr>
        <p:sp>
          <p:nvSpPr>
            <p:cNvPr id="35" name="object 72">
              <a:extLst>
                <a:ext uri="{FF2B5EF4-FFF2-40B4-BE49-F238E27FC236}">
                  <a16:creationId xmlns:a16="http://schemas.microsoft.com/office/drawing/2014/main" id="{BD97E8D9-090F-82B5-52CF-7D06C8214871}"/>
                </a:ext>
              </a:extLst>
            </p:cNvPr>
            <p:cNvSpPr/>
            <p:nvPr/>
          </p:nvSpPr>
          <p:spPr>
            <a:xfrm>
              <a:off x="750570" y="1233677"/>
              <a:ext cx="820419" cy="589915"/>
            </a:xfrm>
            <a:custGeom>
              <a:avLst/>
              <a:gdLst/>
              <a:ahLst/>
              <a:cxnLst/>
              <a:rect l="l" t="t" r="r" b="b"/>
              <a:pathLst>
                <a:path w="820419" h="589914">
                  <a:moveTo>
                    <a:pt x="409955" y="0"/>
                  </a:moveTo>
                  <a:lnTo>
                    <a:pt x="313182" y="225298"/>
                  </a:lnTo>
                  <a:lnTo>
                    <a:pt x="0" y="225298"/>
                  </a:lnTo>
                  <a:lnTo>
                    <a:pt x="253364" y="364489"/>
                  </a:lnTo>
                  <a:lnTo>
                    <a:pt x="156591" y="589788"/>
                  </a:lnTo>
                  <a:lnTo>
                    <a:pt x="409955" y="450596"/>
                  </a:lnTo>
                  <a:lnTo>
                    <a:pt x="663321" y="589788"/>
                  </a:lnTo>
                  <a:lnTo>
                    <a:pt x="566546" y="364489"/>
                  </a:lnTo>
                  <a:lnTo>
                    <a:pt x="819912" y="225298"/>
                  </a:lnTo>
                  <a:lnTo>
                    <a:pt x="506730" y="225298"/>
                  </a:lnTo>
                  <a:lnTo>
                    <a:pt x="40995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object 73">
              <a:extLst>
                <a:ext uri="{FF2B5EF4-FFF2-40B4-BE49-F238E27FC236}">
                  <a16:creationId xmlns:a16="http://schemas.microsoft.com/office/drawing/2014/main" id="{F8F4B861-A54F-9342-71A1-7F35EAC7D116}"/>
                </a:ext>
              </a:extLst>
            </p:cNvPr>
            <p:cNvSpPr/>
            <p:nvPr/>
          </p:nvSpPr>
          <p:spPr>
            <a:xfrm>
              <a:off x="750570" y="1233677"/>
              <a:ext cx="820419" cy="589915"/>
            </a:xfrm>
            <a:custGeom>
              <a:avLst/>
              <a:gdLst/>
              <a:ahLst/>
              <a:cxnLst/>
              <a:rect l="l" t="t" r="r" b="b"/>
              <a:pathLst>
                <a:path w="820419" h="589914">
                  <a:moveTo>
                    <a:pt x="0" y="225298"/>
                  </a:moveTo>
                  <a:lnTo>
                    <a:pt x="313182" y="225298"/>
                  </a:lnTo>
                  <a:lnTo>
                    <a:pt x="409955" y="0"/>
                  </a:lnTo>
                  <a:lnTo>
                    <a:pt x="506730" y="225298"/>
                  </a:lnTo>
                  <a:lnTo>
                    <a:pt x="819912" y="225298"/>
                  </a:lnTo>
                  <a:lnTo>
                    <a:pt x="566546" y="364489"/>
                  </a:lnTo>
                  <a:lnTo>
                    <a:pt x="663321" y="589788"/>
                  </a:lnTo>
                  <a:lnTo>
                    <a:pt x="409955" y="450596"/>
                  </a:lnTo>
                  <a:lnTo>
                    <a:pt x="156591" y="589788"/>
                  </a:lnTo>
                  <a:lnTo>
                    <a:pt x="253364" y="364489"/>
                  </a:lnTo>
                  <a:lnTo>
                    <a:pt x="0" y="225298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52078AA-9CA8-CCAA-2B40-C4D2738D9CDC}"/>
              </a:ext>
            </a:extLst>
          </p:cNvPr>
          <p:cNvSpPr txBox="1"/>
          <p:nvPr/>
        </p:nvSpPr>
        <p:spPr>
          <a:xfrm>
            <a:off x="7761008" y="1294066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MARADMIN Published</a:t>
            </a:r>
          </a:p>
        </p:txBody>
      </p:sp>
      <p:sp>
        <p:nvSpPr>
          <p:cNvPr id="452" name="TextBox 451">
            <a:extLst>
              <a:ext uri="{FF2B5EF4-FFF2-40B4-BE49-F238E27FC236}">
                <a16:creationId xmlns:a16="http://schemas.microsoft.com/office/drawing/2014/main" id="{D2622124-409B-EFEF-1A29-EBDA1B62372F}"/>
              </a:ext>
            </a:extLst>
          </p:cNvPr>
          <p:cNvSpPr txBox="1"/>
          <p:nvPr/>
        </p:nvSpPr>
        <p:spPr>
          <a:xfrm>
            <a:off x="615704" y="3695550"/>
            <a:ext cx="8405064" cy="2615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37" marR="0" lvl="0" indent="-285737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Commands are encouraged to pull their own reports via Marine On-Line (MOL) to monitor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completion at the unit level</a:t>
            </a:r>
          </a:p>
          <a:p>
            <a:pPr marL="285737" marR="0" lvl="0" indent="-285737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MMPB-11 will also monitor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completion to affect monthly promotions</a:t>
            </a:r>
          </a:p>
          <a:p>
            <a:pPr marL="285737" marR="0" lvl="0" indent="-285737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MMPB-11 screens all selectees within 10 days of the board adjourning to determine completion of resident/seminar or waiver (accounts for those who completed PME throughout duration of the board)</a:t>
            </a:r>
          </a:p>
          <a:p>
            <a:pPr marL="285737" marR="0" lvl="0" indent="-285737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MMPB-11 runs 12 mo. promotion restriction on Marines who have not met PME promotion requirements</a:t>
            </a:r>
          </a:p>
          <a:p>
            <a:pPr marL="285737" marR="0" lvl="0" indent="-285737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Within 30 days of selection MARADMIN, Commands ensure Marines acknowledge via Page 11 that they are part of the sequenced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pipeline</a:t>
            </a:r>
          </a:p>
          <a:p>
            <a:pPr marL="285737" marR="0" lvl="0" indent="-285737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MMPB-11 will screen Marines projected to promote prior to the monthly promotion MARADMIN to remove promotion restriction based on PME completion </a:t>
            </a:r>
          </a:p>
          <a:p>
            <a:pPr marL="285737" marR="0" lvl="0" indent="-285737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Commands will notify MMPB-11 of discrepancies if they believe a Marines record does not properly reflect completion of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37" marR="0" lvl="0" indent="-285737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ETP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Authority to waive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Dir MM</a:t>
            </a:r>
          </a:p>
          <a:p>
            <a:pPr marL="285737" marR="0" lvl="0" indent="-285737" algn="l" defTabSz="914400" rtl="0" eaLnBrk="0" fontAlgn="base" latinLnBrk="0" hangingPunct="0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Extension Authority – Branch Head,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MMPB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4" name="object 40">
            <a:extLst>
              <a:ext uri="{FF2B5EF4-FFF2-40B4-BE49-F238E27FC236}">
                <a16:creationId xmlns:a16="http://schemas.microsoft.com/office/drawing/2014/main" id="{552BA855-FB58-67C0-6323-710563F06BDA}"/>
              </a:ext>
            </a:extLst>
          </p:cNvPr>
          <p:cNvSpPr txBox="1"/>
          <p:nvPr/>
        </p:nvSpPr>
        <p:spPr>
          <a:xfrm>
            <a:off x="350598" y="3352800"/>
            <a:ext cx="8402626" cy="307777"/>
          </a:xfrm>
          <a:prstGeom prst="rect">
            <a:avLst/>
          </a:prstGeom>
          <a:solidFill>
            <a:srgbClr val="00FF00">
              <a:alpha val="39999"/>
            </a:srgbClr>
          </a:solidFill>
          <a:ln w="25908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 marL="326231" marR="184784" indent="-138589">
              <a:lnSpc>
                <a:spcPts val="1080"/>
              </a:lnSpc>
              <a:defRPr sz="800">
                <a:latin typeface="+mn-lt"/>
                <a:cs typeface="Arial"/>
              </a:defRPr>
            </a:lvl1pPr>
          </a:lstStyle>
          <a:p>
            <a:pPr marL="0" marR="184784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Preferred COA for Marines / Commands </a:t>
            </a: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AFC7E389-EFD3-14EB-220C-48653AAE430F}"/>
              </a:ext>
            </a:extLst>
          </p:cNvPr>
          <p:cNvSpPr txBox="1"/>
          <p:nvPr/>
        </p:nvSpPr>
        <p:spPr>
          <a:xfrm>
            <a:off x="338943" y="6514682"/>
            <a:ext cx="8402626" cy="184666"/>
          </a:xfrm>
          <a:prstGeom prst="rect">
            <a:avLst/>
          </a:prstGeom>
          <a:solidFill>
            <a:srgbClr val="99FF99"/>
          </a:solidFill>
          <a:ln w="25908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91440" marR="184784" algn="ctr">
              <a:defRPr sz="800">
                <a:latin typeface="+mn-lt"/>
                <a:cs typeface="Arial"/>
              </a:defRPr>
            </a:lvl1pPr>
          </a:lstStyle>
          <a:p>
            <a:pPr marL="91440" marR="184784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MMPB-11 continues to screen all Marines to ensure obligated service (OBS) prior to promotion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B62B2F-31EC-336D-F8C4-C1E0D0D21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5283"/>
            <a:ext cx="7565054" cy="642226"/>
          </a:xfrm>
        </p:spPr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Sequenced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Primary Pathway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DF32ABB-16DE-1581-494F-A4906C5F77D3}"/>
              </a:ext>
            </a:extLst>
          </p:cNvPr>
          <p:cNvGraphicFramePr/>
          <p:nvPr/>
        </p:nvGraphicFramePr>
        <p:xfrm>
          <a:off x="539445" y="1436855"/>
          <a:ext cx="8494669" cy="1935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B6815AB6-AF49-B119-614C-E8BF118960B1}"/>
              </a:ext>
            </a:extLst>
          </p:cNvPr>
          <p:cNvGrpSpPr/>
          <p:nvPr/>
        </p:nvGrpSpPr>
        <p:grpSpPr>
          <a:xfrm>
            <a:off x="74116" y="2009413"/>
            <a:ext cx="525487" cy="442436"/>
            <a:chOff x="74116" y="2009413"/>
            <a:chExt cx="525487" cy="442436"/>
          </a:xfrm>
        </p:grpSpPr>
        <p:grpSp>
          <p:nvGrpSpPr>
            <p:cNvPr id="10" name="object 71">
              <a:extLst>
                <a:ext uri="{FF2B5EF4-FFF2-40B4-BE49-F238E27FC236}">
                  <a16:creationId xmlns:a16="http://schemas.microsoft.com/office/drawing/2014/main" id="{94B061B9-3219-DE96-2191-11F4C040DB75}"/>
                </a:ext>
              </a:extLst>
            </p:cNvPr>
            <p:cNvGrpSpPr/>
            <p:nvPr/>
          </p:nvGrpSpPr>
          <p:grpSpPr>
            <a:xfrm>
              <a:off x="74116" y="2009413"/>
              <a:ext cx="525487" cy="442436"/>
              <a:chOff x="750570" y="1233677"/>
              <a:chExt cx="820419" cy="589915"/>
            </a:xfrm>
          </p:grpSpPr>
          <p:sp>
            <p:nvSpPr>
              <p:cNvPr id="13" name="object 72">
                <a:extLst>
                  <a:ext uri="{FF2B5EF4-FFF2-40B4-BE49-F238E27FC236}">
                    <a16:creationId xmlns:a16="http://schemas.microsoft.com/office/drawing/2014/main" id="{27104BA4-BFEC-D7B0-8C5F-07C7817E6491}"/>
                  </a:ext>
                </a:extLst>
              </p:cNvPr>
              <p:cNvSpPr/>
              <p:nvPr/>
            </p:nvSpPr>
            <p:spPr>
              <a:xfrm>
                <a:off x="750570" y="1233677"/>
                <a:ext cx="820419" cy="589915"/>
              </a:xfrm>
              <a:custGeom>
                <a:avLst/>
                <a:gdLst/>
                <a:ahLst/>
                <a:cxnLst/>
                <a:rect l="l" t="t" r="r" b="b"/>
                <a:pathLst>
                  <a:path w="820419" h="589914">
                    <a:moveTo>
                      <a:pt x="409955" y="0"/>
                    </a:moveTo>
                    <a:lnTo>
                      <a:pt x="313182" y="225298"/>
                    </a:lnTo>
                    <a:lnTo>
                      <a:pt x="0" y="225298"/>
                    </a:lnTo>
                    <a:lnTo>
                      <a:pt x="253364" y="364489"/>
                    </a:lnTo>
                    <a:lnTo>
                      <a:pt x="156591" y="589788"/>
                    </a:lnTo>
                    <a:lnTo>
                      <a:pt x="409955" y="450596"/>
                    </a:lnTo>
                    <a:lnTo>
                      <a:pt x="663321" y="589788"/>
                    </a:lnTo>
                    <a:lnTo>
                      <a:pt x="566546" y="364489"/>
                    </a:lnTo>
                    <a:lnTo>
                      <a:pt x="819912" y="225298"/>
                    </a:lnTo>
                    <a:lnTo>
                      <a:pt x="506730" y="225298"/>
                    </a:lnTo>
                    <a:lnTo>
                      <a:pt x="409955" y="0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" name="object 73">
                <a:extLst>
                  <a:ext uri="{FF2B5EF4-FFF2-40B4-BE49-F238E27FC236}">
                    <a16:creationId xmlns:a16="http://schemas.microsoft.com/office/drawing/2014/main" id="{5EFD9C55-CFFA-200F-843A-842910C2D2D6}"/>
                  </a:ext>
                </a:extLst>
              </p:cNvPr>
              <p:cNvSpPr/>
              <p:nvPr/>
            </p:nvSpPr>
            <p:spPr>
              <a:xfrm>
                <a:off x="750570" y="1233677"/>
                <a:ext cx="820419" cy="589915"/>
              </a:xfrm>
              <a:custGeom>
                <a:avLst/>
                <a:gdLst/>
                <a:ahLst/>
                <a:cxnLst/>
                <a:rect l="l" t="t" r="r" b="b"/>
                <a:pathLst>
                  <a:path w="820419" h="589914">
                    <a:moveTo>
                      <a:pt x="0" y="225298"/>
                    </a:moveTo>
                    <a:lnTo>
                      <a:pt x="313182" y="225298"/>
                    </a:lnTo>
                    <a:lnTo>
                      <a:pt x="409955" y="0"/>
                    </a:lnTo>
                    <a:lnTo>
                      <a:pt x="506730" y="225298"/>
                    </a:lnTo>
                    <a:lnTo>
                      <a:pt x="819912" y="225298"/>
                    </a:lnTo>
                    <a:lnTo>
                      <a:pt x="566546" y="364489"/>
                    </a:lnTo>
                    <a:lnTo>
                      <a:pt x="663321" y="589788"/>
                    </a:lnTo>
                    <a:lnTo>
                      <a:pt x="409955" y="450596"/>
                    </a:lnTo>
                    <a:lnTo>
                      <a:pt x="156591" y="589788"/>
                    </a:lnTo>
                    <a:lnTo>
                      <a:pt x="253364" y="364489"/>
                    </a:lnTo>
                    <a:lnTo>
                      <a:pt x="0" y="225298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bject 77">
              <a:extLst>
                <a:ext uri="{FF2B5EF4-FFF2-40B4-BE49-F238E27FC236}">
                  <a16:creationId xmlns:a16="http://schemas.microsoft.com/office/drawing/2014/main" id="{74A8F6C2-F8F7-6CDE-ECDD-65C89FBAA879}"/>
                </a:ext>
              </a:extLst>
            </p:cNvPr>
            <p:cNvSpPr txBox="1"/>
            <p:nvPr/>
          </p:nvSpPr>
          <p:spPr>
            <a:xfrm>
              <a:off x="245009" y="2171890"/>
              <a:ext cx="207836" cy="113493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75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Start</a:t>
              </a:r>
              <a:endParaRPr kumimoji="0" sz="67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/>
              </a:endParaRPr>
            </a:p>
          </p:txBody>
        </p:sp>
      </p:grp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27ACBDCA-52A8-476F-B2FF-7874BE1E0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49F6-E254-4843-B1FE-CF340D8B1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57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74" y="9331"/>
            <a:ext cx="8402626" cy="1066800"/>
          </a:xfrm>
        </p:spPr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Alternate Selections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49F6-E254-4843-B1FE-CF340D8B1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B7F2899-7720-E496-BDA8-CE5A8C959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1158875"/>
            <a:ext cx="8620913" cy="5562600"/>
          </a:xfrm>
        </p:spPr>
        <p:txBody>
          <a:bodyPr>
            <a:no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selected: 225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 MOS’</a:t>
            </a:r>
          </a:p>
          <a:p>
            <a:pPr lvl="1"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Alternates only selected after meeting primary allocations</a:t>
            </a:r>
          </a:p>
          <a:p>
            <a:pPr lvl="1"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 Alternates selected with sequenced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Zone Breakdown</a:t>
            </a:r>
          </a:p>
          <a:p>
            <a:pPr lvl="1"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AZ: 64 (28%)</a:t>
            </a:r>
          </a:p>
          <a:p>
            <a:pPr lvl="1">
              <a:defRPr/>
            </a:pP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IZ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: 151 (67%)</a:t>
            </a:r>
          </a:p>
          <a:p>
            <a:pPr lvl="1"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BZ: 10 (5%)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 a MOL message and a letter in their OMPF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incur a failure of selection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posted on MMPB-11 website alphabetically with MOS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planned stratification of alternates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MMPB-11 maintains list of prioritization based on DOR/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AFADBD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636032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6200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Alternate Policy</a:t>
            </a: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155448" y="1219200"/>
            <a:ext cx="8001000" cy="518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rIns="45720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Notification of Selection</a:t>
            </a:r>
          </a:p>
          <a:p>
            <a:pPr marL="1028700" marR="0" lvl="1" indent="-2857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Primaries in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MARADMIN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with seniority number</a:t>
            </a:r>
          </a:p>
          <a:p>
            <a:pPr marL="1028700" marR="0" lvl="1" indent="-2857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Alternates posted via website and MOL message without seniority number</a:t>
            </a:r>
          </a:p>
          <a:p>
            <a:pPr marL="1028700" marR="0" lvl="1" indent="-2857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Alternates receive a letter posted in their record signed by Head of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MMPB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Activation of Alternate</a:t>
            </a:r>
          </a:p>
          <a:p>
            <a:pPr marL="1028700" marR="0" lvl="1" indent="-2857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MMEA starts request and final approval is Dir MM</a:t>
            </a:r>
          </a:p>
          <a:p>
            <a:pPr marL="1028700" marR="0" lvl="1" indent="-2857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Alternates promoted after primary list is cleared and only if needed </a:t>
            </a:r>
          </a:p>
          <a:p>
            <a:pPr marL="1428750" marR="0" lvl="2" indent="-2286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Primary refusal of orders/OBS</a:t>
            </a:r>
          </a:p>
          <a:p>
            <a:pPr marL="1428750" marR="0" lvl="2" indent="-2286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Primary entering a revoke status</a:t>
            </a:r>
          </a:p>
          <a:p>
            <a:pPr marL="1428750" marR="0" lvl="2" indent="-2286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HQMC need</a:t>
            </a:r>
          </a:p>
          <a:p>
            <a:pPr marL="1028700" marR="0" lvl="1" indent="-2857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Activation of an alternate will not cause a primary to be promoted earlier then originally planned</a:t>
            </a:r>
          </a:p>
          <a:p>
            <a:pPr marL="1028700" marR="0" lvl="1" indent="-2857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Alternates maybe frocked once activated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Orders</a:t>
            </a:r>
          </a:p>
          <a:p>
            <a:pPr marL="1028700" marR="0" lvl="1" indent="-2857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MMEA and MMPB-11 communicate for activation of alternate before orders issued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Obligated Service timeline</a:t>
            </a:r>
          </a:p>
          <a:p>
            <a:pPr marL="1028700" marR="0" lvl="1" indent="-2857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Primaries </a:t>
            </a:r>
            <a:r>
              <a:rPr lang="en-US" altLang="en-US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60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days after release of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MARADMIN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</a:p>
          <a:p>
            <a:pPr marL="1028700" marR="0" lvl="1" indent="-2857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Alternates 30 days after notification of activation</a:t>
            </a:r>
          </a:p>
          <a:p>
            <a:pPr marL="1028700" marR="0" lvl="1" indent="-2857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Refusal to gain OBS by primary/alternate makes Marine ineligible for future consideration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9BBF47C-B98E-055B-C713-684F0D228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49F6-E254-4843-B1FE-CF340D8B1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74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>
                <a:lumMod val="95000"/>
              </a:schemeClr>
            </a:gs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4">
            <a:extLst>
              <a:ext uri="{FF2B5EF4-FFF2-40B4-BE49-F238E27FC236}">
                <a16:creationId xmlns:a16="http://schemas.microsoft.com/office/drawing/2014/main" id="{7D44612C-967C-C430-A968-A6829FF2034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Additional Promotion Items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>
                <a:lumMod val="95000"/>
              </a:schemeClr>
            </a:gs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>
            <a:extLst>
              <a:ext uri="{FF2B5EF4-FFF2-40B4-BE49-F238E27FC236}">
                <a16:creationId xmlns:a16="http://schemas.microsoft.com/office/drawing/2014/main" id="{EE8643E6-BCF8-5776-B608-C88BA417A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Delay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7C782-4C9E-3E64-BC9A-800609ADF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" y="1143000"/>
            <a:ext cx="7772400" cy="4876800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Selected by board, but adverse information found before promotion is affected</a:t>
            </a:r>
          </a:p>
          <a:p>
            <a:pPr>
              <a:spcBef>
                <a:spcPts val="300"/>
              </a:spcBef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 may request to delay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 notifies MMPB-11 immediately via email of O5 Naval letter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MMPB-11 will delete “SELGRD” to prevent erroneous promotion and run DCC “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ZV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spcBef>
                <a:spcPts val="300"/>
              </a:spcBef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 submits detailed report to MMPB-11 within 30 days of initial notification with a  minimum of: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general officer endorsement with a specific recommendation, not simply be “forwarded recommending approval”  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Marines’ acknowledgement via naval letter format 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Supporting documents.  Due to the unique nature of each case, the command is highly encouraged to provide any documentation available that forms the basis of their recommendation to delay:</a:t>
            </a:r>
          </a:p>
          <a:p>
            <a:pPr lvl="2">
              <a:spcBef>
                <a:spcPts val="300"/>
              </a:spcBef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6105 entry, appointment letter for investigation, notification from NCIS of ongoing investigation, notification to Marine of pending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NJP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CM,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NAVMC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11512 showing  open PAC violation, PT/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Ht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Wt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NAVMCs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civilian police report. </a:t>
            </a:r>
          </a:p>
          <a:p>
            <a:pPr marL="342900" lvl="1" indent="-342900">
              <a:spcBef>
                <a:spcPts val="300"/>
              </a:spcBef>
              <a:buChar char="•"/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delay authority rests with Director, MM</a:t>
            </a:r>
          </a:p>
          <a:p>
            <a:pPr>
              <a:spcBef>
                <a:spcPts val="300"/>
              </a:spcBef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delay is approved by Dir, MM, command must submit further detailed report through first GO to do close out the case with one of the following: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Revoke </a:t>
            </a:r>
          </a:p>
          <a:p>
            <a:pPr lvl="2">
              <a:spcBef>
                <a:spcPts val="300"/>
              </a:spcBef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Incurs a failure of selection</a:t>
            </a:r>
          </a:p>
          <a:p>
            <a:pPr lvl="2">
              <a:spcBef>
                <a:spcPts val="300"/>
              </a:spcBef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Documented in OMPF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Promote</a:t>
            </a:r>
            <a:r>
              <a:rPr lang="en-US" alt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2">
              <a:spcBef>
                <a:spcPts val="300"/>
              </a:spcBef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 of rank may be original if unsubstantiated or later based on final adjudication</a:t>
            </a:r>
          </a:p>
          <a:p>
            <a:pPr marL="342900" lvl="1" indent="-342900">
              <a:spcBef>
                <a:spcPts val="300"/>
              </a:spcBef>
              <a:buChar char="•"/>
              <a:defRPr/>
            </a:pP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300"/>
              </a:spcBef>
              <a:defRPr/>
            </a:pP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1F15A24-80C3-B1BE-56C3-9BB8B11D5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49F6-E254-4843-B1FE-CF340D8B1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>
                <a:lumMod val="95000"/>
              </a:schemeClr>
            </a:gs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3">
            <a:extLst>
              <a:ext uri="{FF2B5EF4-FFF2-40B4-BE49-F238E27FC236}">
                <a16:creationId xmlns:a16="http://schemas.microsoft.com/office/drawing/2014/main" id="{1AC606F0-02A8-4854-93E9-9D0B7B510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SNCO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Enlisted Remedial Selection Boards (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ERSB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8308" name="Content Placeholder 5">
            <a:extLst>
              <a:ext uri="{FF2B5EF4-FFF2-40B4-BE49-F238E27FC236}">
                <a16:creationId xmlns:a16="http://schemas.microsoft.com/office/drawing/2014/main" id="{6E494B33-E8CC-AE88-7093-6EC5B9C96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1" y="3626013"/>
            <a:ext cx="4114800" cy="2286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300"/>
              </a:spcBef>
              <a:buNone/>
            </a:pPr>
            <a:r>
              <a:rPr lang="en-US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Reasons for Approval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 Review Board prior to board convening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for Correction of Naval Records prior to board convening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Erroneous intended MOS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Selected in wrong MOS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Considered in BZ versus IZ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Erroneous component code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considered</a:t>
            </a: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310" name="Content Placeholder 7">
            <a:extLst>
              <a:ext uri="{FF2B5EF4-FFF2-40B4-BE49-F238E27FC236}">
                <a16:creationId xmlns:a16="http://schemas.microsoft.com/office/drawing/2014/main" id="{F3795B8A-3FCC-72F3-AC61-1EB619B126E4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797425" y="3626013"/>
            <a:ext cx="4041775" cy="2244725"/>
          </a:xfrm>
        </p:spPr>
        <p:txBody>
          <a:bodyPr>
            <a:normAutofit fontScale="92500"/>
          </a:bodyPr>
          <a:lstStyle/>
          <a:p>
            <a:pPr marL="0" indent="0" algn="ctr">
              <a:spcBef>
                <a:spcPts val="300"/>
              </a:spcBef>
              <a:buNone/>
            </a:pPr>
            <a:r>
              <a:rPr lang="en-US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Reasons for Disapproval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Missing fitness reports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Missing documents in OMPF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Erroneous information in MCTFS (e.g., PFT)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Dissatisfaction with the selection board results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 credibility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Billet MOS error</a:t>
            </a: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198188-EC10-0537-5148-D3754E846630}"/>
              </a:ext>
            </a:extLst>
          </p:cNvPr>
          <p:cNvSpPr txBox="1"/>
          <p:nvPr/>
        </p:nvSpPr>
        <p:spPr>
          <a:xfrm>
            <a:off x="152400" y="1143000"/>
            <a:ext cx="8229600" cy="240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Similar process as annual boards</a:t>
            </a:r>
          </a:p>
          <a:p>
            <a:pPr marL="569913" marR="0" lvl="1" indent="-225425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Conducted monthly (10 – </a:t>
            </a: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cases)</a:t>
            </a:r>
          </a:p>
          <a:p>
            <a:pPr marL="569913" marR="0" lvl="1" indent="-225425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Comparison cases used from FY Marine is requesting</a:t>
            </a:r>
          </a:p>
          <a:p>
            <a:pPr marL="569913" marR="0" lvl="1" indent="-225425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Local board members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Approved – Head Enlisted Promotions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Disapproved – Head Promotions Section</a:t>
            </a:r>
          </a:p>
          <a:p>
            <a:pPr marL="569913" marR="0" lvl="1" indent="-225425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Past 3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yrs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(MMPB-11)</a:t>
            </a:r>
          </a:p>
          <a:p>
            <a:pPr marL="569913" marR="0" lvl="1" indent="-225425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More than 3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yrs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(BCNR)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C9B09FB-6FF9-FB21-E0A1-CD324899A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49F6-E254-4843-B1FE-CF340D8B1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382D9-5B1E-A789-5449-5B0C4004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0"/>
            <a:ext cx="76303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Points of Contact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E045BC0-FD1C-0FB2-5F98-114AC3D3D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050" y="1606550"/>
            <a:ext cx="3068638" cy="174625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Head, Performance Branch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Head, Promotions Section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Head, Enlisted Promotions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SNCOIC, Enlisted Promotions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Head, Officer Promotions </a:t>
            </a: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3BE56B1-A86A-809D-3A9F-93B9D334AE5C}"/>
              </a:ext>
            </a:extLst>
          </p:cNvPr>
          <p:cNvSpPr txBox="1">
            <a:spLocks/>
          </p:cNvSpPr>
          <p:nvPr/>
        </p:nvSpPr>
        <p:spPr>
          <a:xfrm>
            <a:off x="430213" y="1606550"/>
            <a:ext cx="3032125" cy="15176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 Taylor, B. S. 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LtCol Godfrey, J. A. 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 Moore, D. A.  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MSgt Chavez, C.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 Cook M. J. </a:t>
            </a:r>
          </a:p>
          <a:p>
            <a:pPr fontAlgn="auto">
              <a:spcBef>
                <a:spcPts val="300"/>
              </a:spcBef>
              <a:spcAft>
                <a:spcPts val="0"/>
              </a:spcAft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62313529-58EC-53A2-98DC-3B22FD9EE9E7}"/>
              </a:ext>
            </a:extLst>
          </p:cNvPr>
          <p:cNvSpPr txBox="1">
            <a:spLocks/>
          </p:cNvSpPr>
          <p:nvPr/>
        </p:nvSpPr>
        <p:spPr>
          <a:xfrm>
            <a:off x="6716713" y="1606550"/>
            <a:ext cx="2293937" cy="15176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703-784-9700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703-784-9724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703-784-9710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703-784-9717/8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703-784-9703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E3329971-B4AF-630C-6E76-6A5DF6D871B1}"/>
              </a:ext>
            </a:extLst>
          </p:cNvPr>
          <p:cNvSpPr txBox="1">
            <a:spLocks/>
          </p:cNvSpPr>
          <p:nvPr/>
        </p:nvSpPr>
        <p:spPr>
          <a:xfrm>
            <a:off x="247478" y="3573462"/>
            <a:ext cx="4252913" cy="21621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 for Selection Board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President, Name of Board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Headquarters, U.S. Marine Corps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Harry Lee Hall  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Enlisted Promotions Unit (MMPB-11)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Lejeune Rd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Quantico, VA 22134-5104</a:t>
            </a:r>
          </a:p>
          <a:p>
            <a:pPr fontAlgn="auto">
              <a:spcBef>
                <a:spcPts val="300"/>
              </a:spcBef>
              <a:spcAft>
                <a:spcPts val="0"/>
              </a:spcAft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892D5C37-4D0E-FCD7-AA25-43F5EB01C332}"/>
              </a:ext>
            </a:extLst>
          </p:cNvPr>
          <p:cNvSpPr txBox="1">
            <a:spLocks/>
          </p:cNvSpPr>
          <p:nvPr/>
        </p:nvSpPr>
        <p:spPr>
          <a:xfrm>
            <a:off x="4648155" y="3573461"/>
            <a:ext cx="4359275" cy="21621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 for Routine Correspondence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Commandant of the Marine Corps (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MMPB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-11)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Headquarters, U.S. Marine Corps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Harry Lee Hall  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Enlisted Promotions Unit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Lejeune Rd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Quantico, VA 22134-5104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4A368BF2-F3E4-7067-6303-05933197B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49F6-E254-4843-B1FE-CF340D8B1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56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>
                <a:lumMod val="95000"/>
              </a:schemeClr>
            </a:gs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89F35C4-020D-162C-E28E-54EA7EDBD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MMBP-11 Responsibilities</a:t>
            </a:r>
          </a:p>
        </p:txBody>
      </p:sp>
      <p:sp>
        <p:nvSpPr>
          <p:cNvPr id="4099" name="Rectangle 6">
            <a:extLst>
              <a:ext uri="{FF2B5EF4-FFF2-40B4-BE49-F238E27FC236}">
                <a16:creationId xmlns:a16="http://schemas.microsoft.com/office/drawing/2014/main" id="{1F3CA467-D60D-F817-A61F-59D2728667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5448" y="1143000"/>
            <a:ext cx="8229600" cy="48768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Convene/Administer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SNCO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(Regular and Reserve) Selection Boards per year: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FY24 Schedule</a:t>
            </a:r>
          </a:p>
          <a:p>
            <a:pPr lvl="2"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AR/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SMCR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/IRR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SNCO’s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16 Jul 24 (9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wks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42950" lvl="2" indent="-342900"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FY25 Schedule (Tentative)</a:t>
            </a:r>
          </a:p>
          <a:p>
            <a:pPr lvl="2"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E8/E9 – 15 Oct 24 (8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wks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E7 – 14 Jan 25 (8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wks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SNCO’s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4 Feb 25 (2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wks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E6 – 8 Apr 25 (9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wks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SMCR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/IRR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SNCO’s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16 Jul 25 (7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wks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monthly promotions</a:t>
            </a:r>
          </a:p>
          <a:p>
            <a:pPr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SNCO promotion Delay/Revoke Process </a:t>
            </a:r>
          </a:p>
          <a:p>
            <a:pPr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Remedial Promotion Requests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Monthly SNCO Enlisted Remedial Selection Boards (ERSB)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Junior Marine remedial/non-competitive promotion requests</a:t>
            </a:r>
          </a:p>
          <a:p>
            <a:pPr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Meritorious Promotions</a:t>
            </a:r>
          </a:p>
          <a:p>
            <a:pPr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Posthumous Promotions</a:t>
            </a:r>
          </a:p>
          <a:p>
            <a:pPr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PERB/BCNR Advisory Opinions</a:t>
            </a:r>
          </a:p>
          <a:p>
            <a:pPr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Promotion Authority</a:t>
            </a:r>
          </a:p>
          <a:p>
            <a:pPr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 tracker/Marine mail/personal letters/CONGRINT responses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  <a:defRPr/>
            </a:pPr>
            <a:endParaRPr lang="en-US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CC627C22-54A4-23A4-317D-D18FA842384F}"/>
              </a:ext>
            </a:extLst>
          </p:cNvPr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4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>
                <a:lumMod val="95000"/>
              </a:schemeClr>
            </a:gs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4">
            <a:extLst>
              <a:ext uri="{FF2B5EF4-FFF2-40B4-BE49-F238E27FC236}">
                <a16:creationId xmlns:a16="http://schemas.microsoft.com/office/drawing/2014/main" id="{7D44612C-967C-C430-A968-A6829FF2034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Board Process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7B6EDBC9-59B4-ACC1-6246-92AD469801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42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>
                <a:lumMod val="95000"/>
              </a:schemeClr>
            </a:gs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6928CCF3-AAEC-D3BC-C263-43DC2F02C8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Pre-Board Actions</a:t>
            </a:r>
          </a:p>
        </p:txBody>
      </p:sp>
      <p:sp>
        <p:nvSpPr>
          <p:cNvPr id="6147" name="Text Box 5">
            <a:extLst>
              <a:ext uri="{FF2B5EF4-FFF2-40B4-BE49-F238E27FC236}">
                <a16:creationId xmlns:a16="http://schemas.microsoft.com/office/drawing/2014/main" id="{F56AAC3D-FA3B-E6B2-59B4-C0C406042E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5448" y="1143000"/>
            <a:ext cx="8229600" cy="4193574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Schedule published via MARADMIN (Spring)</a:t>
            </a:r>
          </a:p>
          <a:p>
            <a:pPr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Convening MARADMINs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Convene dates/updated information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 zones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responsibilities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and where to submit update material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information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Published Timeline</a:t>
            </a:r>
          </a:p>
          <a:p>
            <a:pPr lvl="2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60-day AC: Initial</a:t>
            </a:r>
            <a:endParaRPr lang="en-US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30-day AC: Changes</a:t>
            </a:r>
          </a:p>
          <a:p>
            <a:pPr lvl="2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90/45 SMCR/IRR   </a:t>
            </a:r>
          </a:p>
          <a:p>
            <a:pPr lvl="1">
              <a:spcBef>
                <a:spcPts val="300"/>
              </a:spcBef>
              <a:defRPr/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defRPr/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defRPr/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3793C7E-BF14-A12F-53EF-5B5660F51F5B}"/>
              </a:ext>
            </a:extLst>
          </p:cNvPr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6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224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>
                <a:lumMod val="95000"/>
              </a:schemeClr>
            </a:gs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7F82E28B-47BC-641F-6639-4B2F62B888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Marine’s Responsibility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D14C14D-655D-5635-3E3B-BD5465D1E5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5448" y="1177925"/>
            <a:ext cx="8229600" cy="4502150"/>
          </a:xfrm>
        </p:spPr>
        <p:txBody>
          <a:bodyPr>
            <a:normAutofit/>
          </a:bodyPr>
          <a:lstStyle/>
          <a:p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Familiarize yourself with the </a:t>
            </a:r>
            <a:r>
              <a:rPr lang="en-US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 schedule</a:t>
            </a:r>
          </a:p>
          <a:p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convening notices/MARADMINS</a:t>
            </a:r>
          </a:p>
          <a:p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 when your board meets</a:t>
            </a:r>
          </a:p>
          <a:p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your OMPF (MOL) and MBS and ensure they are </a:t>
            </a:r>
            <a:r>
              <a:rPr lang="en-US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accurate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</a:t>
            </a:r>
          </a:p>
          <a:p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 in update material (PME)</a:t>
            </a:r>
          </a:p>
          <a:p>
            <a:r>
              <a:rPr lang="en-US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Communicate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the board on important issues</a:t>
            </a:r>
          </a:p>
          <a:p>
            <a:r>
              <a:rPr lang="en-US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Confirm receipt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material by MMPB-11</a:t>
            </a:r>
          </a:p>
          <a:p>
            <a:r>
              <a:rPr lang="en-US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Letter of Non-Selection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Marine will be briefed as a “1”.</a:t>
            </a:r>
          </a:p>
          <a:p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B88F703-2B41-749C-5E4D-FD941DC2CB23}"/>
              </a:ext>
            </a:extLst>
          </p:cNvPr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7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>
                <a:lumMod val="95000"/>
              </a:schemeClr>
            </a:gs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A792C611-E257-2494-BEBB-098F37FD2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Command’s Responsibility</a:t>
            </a: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52A15DDC-D810-5FDF-F554-DDCA799B1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" y="1143000"/>
            <a:ext cx="8229600" cy="4193574"/>
          </a:xfrm>
        </p:spPr>
        <p:txBody>
          <a:bodyPr>
            <a:normAutofit/>
          </a:bodyPr>
          <a:lstStyle/>
          <a:p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Counsel Marines on their personal responsibility for their OMPF/MBS/PME</a:t>
            </a:r>
          </a:p>
          <a:p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update material are submitted early</a:t>
            </a:r>
          </a:p>
          <a:p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visibility over the board schedule</a:t>
            </a:r>
          </a:p>
          <a:p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FITREPs in a timely manner</a:t>
            </a:r>
          </a:p>
          <a:p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 adjudicated adverse information to the board 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4F1093B8-1BA4-1A20-EB81-8F86EBCF989C}"/>
              </a:ext>
            </a:extLst>
          </p:cNvPr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8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>
                <a:lumMod val="95000"/>
              </a:schemeClr>
            </a:gs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79CA29E8-32F9-F0D5-11D9-7333FEECE6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Population/Record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84FC9F0-A116-EE1D-F289-781F40295A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5448" y="1143000"/>
            <a:ext cx="8229600" cy="4193574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MPP/RA:	Provides the Zones  and Allocations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MMPB-2:	OMPF (MMPB-22) /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FITREPS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(MMPB-23) 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MMSR:	FMCR / TDRL  / PLD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MMEA:	No Further Service / Lateral Move 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MCRC:	WO / MECEP</a:t>
            </a:r>
          </a:p>
          <a:p>
            <a:pPr marL="0" indent="0">
              <a:spcBef>
                <a:spcPts val="300"/>
              </a:spcBef>
              <a:buFontTx/>
              <a:buNone/>
              <a:defRPr/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Record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MCTFS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Ongoing adverse material 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</a:t>
            </a:r>
          </a:p>
          <a:p>
            <a:pPr lvl="2">
              <a:spcBef>
                <a:spcPts val="300"/>
              </a:spcBef>
              <a:defRPr/>
            </a:pP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Completion</a:t>
            </a:r>
          </a:p>
          <a:p>
            <a:pPr lvl="2">
              <a:spcBef>
                <a:spcPts val="300"/>
              </a:spcBef>
              <a:defRPr/>
            </a:pP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MCMAP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PFT,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CFT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F990985-9E42-465F-52B2-E509EAD667B6}"/>
              </a:ext>
            </a:extLst>
          </p:cNvPr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9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450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elvetic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90EE38062B9546914615017268D53C" ma:contentTypeVersion="20" ma:contentTypeDescription="Create a new document." ma:contentTypeScope="" ma:versionID="9a1b9fe0f8d56def7a1c936009a0ec81">
  <xsd:schema xmlns:xsd="http://www.w3.org/2001/XMLSchema" xmlns:xs="http://www.w3.org/2001/XMLSchema" xmlns:p="http://schemas.microsoft.com/office/2006/metadata/properties" xmlns:ns1="http://schemas.microsoft.com/sharepoint/v3" xmlns:ns2="dc3fc34a-147a-4502-9ada-e8eeabbf15e9" xmlns:ns3="a5b1e761-728c-41c7-922f-af95005c6c26" targetNamespace="http://schemas.microsoft.com/office/2006/metadata/properties" ma:root="true" ma:fieldsID="efe21ac93784d6c3c9bf4ecd6332762d" ns1:_="" ns2:_="" ns3:_="">
    <xsd:import namespace="http://schemas.microsoft.com/sharepoint/v3"/>
    <xsd:import namespace="dc3fc34a-147a-4502-9ada-e8eeabbf15e9"/>
    <xsd:import namespace="a5b1e761-728c-41c7-922f-af95005c6c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ServiceLocation" minOccurs="0"/>
                <xsd:element ref="ns2:PackageStatus" minOccurs="0"/>
                <xsd:element ref="ns2:Request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3fc34a-147a-4502-9ada-e8eeabbf15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c7be36e-9551-4638-a550-39ad874449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  <xsd:element name="PackageStatus" ma:index="25" nillable="true" ma:displayName="Package Status" ma:description="Choose a status to indicate if a package missing documents, ready to be prepped, or routing." ma:format="RadioButtons" ma:internalName="PackageStatus">
      <xsd:simpleType>
        <xsd:restriction base="dms:Choice">
          <xsd:enumeration value="Routing"/>
          <xsd:enumeration value="Ready to Prep"/>
          <xsd:enumeration value="Ready to Route"/>
          <xsd:enumeration value="Missing Docs"/>
          <xsd:enumeration value="Off. delay, pending cmd"/>
          <xsd:enumeration value="Requested Docs"/>
          <xsd:enumeration value="no action needed."/>
          <xsd:enumeration value="Initial Notification"/>
          <xsd:enumeration value="30 Day notification"/>
          <xsd:enumeration value="Unassigned"/>
          <xsd:enumeration value="Admin Del"/>
          <xsd:enumeration value="Approved"/>
          <xsd:enumeration value="Disapproved"/>
          <xsd:enumeration value="Promoted"/>
          <xsd:enumeration value="Not promoted"/>
        </xsd:restriction>
      </xsd:simpleType>
    </xsd:element>
    <xsd:element name="RequestType" ma:index="26" nillable="true" ma:displayName="Request Type" ma:description="This column is used to classify the request type of a package or letter. If you wish to add a choice, please select add choice." ma:format="Dropdown" ma:internalName="RequestTyp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Delay"/>
                        <xsd:enumeration value="Revoke"/>
                        <xsd:enumeration value="Deliver"/>
                        <xsd:enumeration value="Remedial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1e761-728c-41c7-922f-af95005c6c2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d3fa801-ce0c-42cc-8962-4ebb1e37f270}" ma:internalName="TaxCatchAll" ma:showField="CatchAllData" ma:web="a5b1e761-728c-41c7-922f-af95005c6c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a5b1e761-728c-41c7-922f-af95005c6c26" xsi:nil="true"/>
    <lcf76f155ced4ddcb4097134ff3c332f xmlns="dc3fc34a-147a-4502-9ada-e8eeabbf15e9">
      <Terms xmlns="http://schemas.microsoft.com/office/infopath/2007/PartnerControls"/>
    </lcf76f155ced4ddcb4097134ff3c332f>
    <_ip_UnifiedCompliancePolicyProperties xmlns="http://schemas.microsoft.com/sharepoint/v3" xsi:nil="true"/>
    <RequestType xmlns="dc3fc34a-147a-4502-9ada-e8eeabbf15e9" xsi:nil="true"/>
    <PackageStatus xmlns="dc3fc34a-147a-4502-9ada-e8eeabbf15e9" xsi:nil="true"/>
  </documentManagement>
</p:properties>
</file>

<file path=customXml/itemProps1.xml><?xml version="1.0" encoding="utf-8"?>
<ds:datastoreItem xmlns:ds="http://schemas.openxmlformats.org/officeDocument/2006/customXml" ds:itemID="{5D430CD1-75B6-43DB-ABAB-4551B7E842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2EE489-C4ED-4653-8E8B-4CEA2B995A0C}"/>
</file>

<file path=customXml/itemProps3.xml><?xml version="1.0" encoding="utf-8"?>
<ds:datastoreItem xmlns:ds="http://schemas.openxmlformats.org/officeDocument/2006/customXml" ds:itemID="{BDF63E04-95F6-4174-8E2D-48C1B74404B1}">
  <ds:schemaRefs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  <ds:schemaRef ds:uri="a5b1e761-728c-41c7-922f-af95005c6c26"/>
    <ds:schemaRef ds:uri="dc3fc34a-147a-4502-9ada-e8eeabbf15e9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36808</TotalTime>
  <Words>4205</Words>
  <Application>Microsoft Office PowerPoint</Application>
  <PresentationFormat>On-screen Show (4:3)</PresentationFormat>
  <Paragraphs>977</Paragraphs>
  <Slides>38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AvantGarde</vt:lpstr>
      <vt:lpstr>Helvetica</vt:lpstr>
      <vt:lpstr>Monotype Sorts</vt:lpstr>
      <vt:lpstr>Times New Roman</vt:lpstr>
      <vt:lpstr>Office Theme</vt:lpstr>
      <vt:lpstr>1_Default Design</vt:lpstr>
      <vt:lpstr>Enlisted Promotions  (MMPB-11)</vt:lpstr>
      <vt:lpstr>Promotion Section (MMPB-1) Mission</vt:lpstr>
      <vt:lpstr>Promotion Section (MMPB-1)</vt:lpstr>
      <vt:lpstr>MMBP-11 Responsibilities</vt:lpstr>
      <vt:lpstr>Board Process</vt:lpstr>
      <vt:lpstr>Pre-Board Actions</vt:lpstr>
      <vt:lpstr>Marine’s Responsibility</vt:lpstr>
      <vt:lpstr>Command’s Responsibility</vt:lpstr>
      <vt:lpstr>The Population/Record</vt:lpstr>
      <vt:lpstr>Enlisted Board Membership</vt:lpstr>
      <vt:lpstr>Enlisted Precepts</vt:lpstr>
      <vt:lpstr>Eligible Population</vt:lpstr>
      <vt:lpstr>Board Actions (Step 1 of 3)</vt:lpstr>
      <vt:lpstr>Board Actions (Step 2 of 3)</vt:lpstr>
      <vt:lpstr>Board Actions (Step 2 of 3)</vt:lpstr>
      <vt:lpstr>PowerPoint Presentation</vt:lpstr>
      <vt:lpstr>Board Actions (Step 3 of 3)</vt:lpstr>
      <vt:lpstr>Voting (example)</vt:lpstr>
      <vt:lpstr>“Possible” Reasons Not Selected</vt:lpstr>
      <vt:lpstr>Post Board</vt:lpstr>
      <vt:lpstr>Fiscal Year 2024 Staff Sergeant Selection Board</vt:lpstr>
      <vt:lpstr>Board Membership</vt:lpstr>
      <vt:lpstr>Board Process</vt:lpstr>
      <vt:lpstr>Trends</vt:lpstr>
      <vt:lpstr>Trends (continued)</vt:lpstr>
      <vt:lpstr>Trends (continued)</vt:lpstr>
      <vt:lpstr>Trends (continued)</vt:lpstr>
      <vt:lpstr>Call Outs</vt:lpstr>
      <vt:lpstr>SSgt Primary Statistics</vt:lpstr>
      <vt:lpstr>SSgt Primary Shortfalls </vt:lpstr>
      <vt:lpstr>PME Primary  Select Statistics</vt:lpstr>
      <vt:lpstr>Sequenced PME Primary Pathway</vt:lpstr>
      <vt:lpstr>Alternate Selections</vt:lpstr>
      <vt:lpstr>Alternate Policy</vt:lpstr>
      <vt:lpstr>Additional Promotion Items</vt:lpstr>
      <vt:lpstr>Delay Process</vt:lpstr>
      <vt:lpstr>SNCO Enlisted Remedial Selection Boards (ERSB)</vt:lpstr>
      <vt:lpstr>Points of Contact</vt:lpstr>
    </vt:vector>
  </TitlesOfParts>
  <Company>HQMC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MMOA Road Show Brief</dc:title>
  <dc:creator>Capt Daniel McBride</dc:creator>
  <cp:lastModifiedBy>Moore Maj Daniel A</cp:lastModifiedBy>
  <cp:revision>1168</cp:revision>
  <cp:lastPrinted>2024-03-13T11:59:18Z</cp:lastPrinted>
  <dcterms:created xsi:type="dcterms:W3CDTF">2014-04-30T21:10:51Z</dcterms:created>
  <dcterms:modified xsi:type="dcterms:W3CDTF">2024-07-19T20:48:45Z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0x010100A990EE38062B9546914615017268D53C</vt:lpwstr>
  </property>
  <property fmtid="{D5CDD505-2E9C-101B-9397-08002B2CF9AE}" pid="3" name="MediaServiceImageTags">
    <vt:lpwstr/>
  </property>
</Properties>
</file>